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92" r:id="rId2"/>
    <p:sldMasterId id="2147483731" r:id="rId3"/>
  </p:sldMasterIdLst>
  <p:notesMasterIdLst>
    <p:notesMasterId r:id="rId44"/>
  </p:notesMasterIdLst>
  <p:handoutMasterIdLst>
    <p:handoutMasterId r:id="rId45"/>
  </p:handoutMasterIdLst>
  <p:sldIdLst>
    <p:sldId id="256" r:id="rId4"/>
    <p:sldId id="257" r:id="rId5"/>
    <p:sldId id="260" r:id="rId6"/>
    <p:sldId id="261" r:id="rId7"/>
    <p:sldId id="286" r:id="rId8"/>
    <p:sldId id="310" r:id="rId9"/>
    <p:sldId id="311" r:id="rId10"/>
    <p:sldId id="327" r:id="rId11"/>
    <p:sldId id="373" r:id="rId12"/>
    <p:sldId id="374" r:id="rId13"/>
    <p:sldId id="375" r:id="rId14"/>
    <p:sldId id="376" r:id="rId15"/>
    <p:sldId id="377" r:id="rId16"/>
    <p:sldId id="317" r:id="rId17"/>
    <p:sldId id="366" r:id="rId18"/>
    <p:sldId id="367" r:id="rId19"/>
    <p:sldId id="321" r:id="rId20"/>
    <p:sldId id="362" r:id="rId21"/>
    <p:sldId id="358" r:id="rId22"/>
    <p:sldId id="359" r:id="rId23"/>
    <p:sldId id="360" r:id="rId24"/>
    <p:sldId id="361" r:id="rId25"/>
    <p:sldId id="363" r:id="rId26"/>
    <p:sldId id="330" r:id="rId27"/>
    <p:sldId id="364" r:id="rId28"/>
    <p:sldId id="365" r:id="rId29"/>
    <p:sldId id="320" r:id="rId30"/>
    <p:sldId id="351" r:id="rId31"/>
    <p:sldId id="352" r:id="rId32"/>
    <p:sldId id="283" r:id="rId33"/>
    <p:sldId id="285" r:id="rId34"/>
    <p:sldId id="322" r:id="rId35"/>
    <p:sldId id="276" r:id="rId36"/>
    <p:sldId id="281" r:id="rId37"/>
    <p:sldId id="280" r:id="rId38"/>
    <p:sldId id="378" r:id="rId39"/>
    <p:sldId id="370" r:id="rId40"/>
    <p:sldId id="355" r:id="rId41"/>
    <p:sldId id="371" r:id="rId42"/>
    <p:sldId id="269" r:id="rId4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F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BA2E7-CCE3-05A3-B19E-C4C3CA048F76}" v="2" dt="2024-02-06T19:57:50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ll Claire Takacs" userId="S::jct7@queensu.ca::7ff24a20-343c-4b7f-b548-30427162ceca" providerId="AD" clId="Web-{1EABA2E7-CCE3-05A3-B19E-C4C3CA048F76}"/>
    <pc:docChg chg="delSld modSld">
      <pc:chgData name="Jill Claire Takacs" userId="S::jct7@queensu.ca::7ff24a20-343c-4b7f-b548-30427162ceca" providerId="AD" clId="Web-{1EABA2E7-CCE3-05A3-B19E-C4C3CA048F76}" dt="2024-02-06T19:57:50.830" v="1"/>
      <pc:docMkLst>
        <pc:docMk/>
      </pc:docMkLst>
      <pc:sldChg chg="modSp del">
        <pc:chgData name="Jill Claire Takacs" userId="S::jct7@queensu.ca::7ff24a20-343c-4b7f-b548-30427162ceca" providerId="AD" clId="Web-{1EABA2E7-CCE3-05A3-B19E-C4C3CA048F76}" dt="2024-02-06T19:57:50.830" v="1"/>
        <pc:sldMkLst>
          <pc:docMk/>
          <pc:sldMk cId="4002524705" sldId="372"/>
        </pc:sldMkLst>
        <pc:picChg chg="mod">
          <ac:chgData name="Jill Claire Takacs" userId="S::jct7@queensu.ca::7ff24a20-343c-4b7f-b548-30427162ceca" providerId="AD" clId="Web-{1EABA2E7-CCE3-05A3-B19E-C4C3CA048F76}" dt="2024-02-06T19:57:46.111" v="0" actId="14100"/>
          <ac:picMkLst>
            <pc:docMk/>
            <pc:sldMk cId="4002524705" sldId="372"/>
            <ac:picMk id="5" creationId="{A7588236-DFD5-EDF7-38FF-59774A78248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3A_A20EC59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3A_A20EC597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3B_58DBE2F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3B_58DBE2F7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4F_81A26F3F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50_BF0CB8A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3-DD42-A905-438119EAD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A3-DD42-A905-438119EAD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3-DD42-A905-438119EAD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A3-DD42-A905-438119EADF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3-DD42-A905-438119EAD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3-DD42-A905-438119EAD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A3-DD42-A905-438119EAD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3-DD42-A905-438119EAD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A3-DD42-A905-438119EADF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3-DD42-A905-438119EAD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BA48-A794-5420EB3BE6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8-BA48-A794-5420EB3BE6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18-BA48-A794-5420EB3BE6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18-BA48-A794-5420EB3BE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85380852498E-2"/>
          <c:y val="0.87140866127910377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BA48-A794-5420EB3BE6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8-BA48-A794-5420EB3BE6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18-BA48-A794-5420EB3BE6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18-BA48-A794-5420EB3BE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85380852498E-2"/>
          <c:y val="0.87140866127910377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3-DD42-A905-438119EAD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A3-DD42-A905-438119EAD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3-DD42-A905-438119EAD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A3-DD42-A905-438119EADF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3-DD42-A905-438119EAD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BA48-A794-5420EB3BE6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8-BA48-A794-5420EB3BE6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18-BA48-A794-5420EB3BE6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18-BA48-A794-5420EB3BE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85380852498E-2"/>
          <c:y val="0.87140866127910377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842" y="0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B5311-41ED-4839-BA34-20E8F680DE81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2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842" y="8829822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EED51-14C3-4108-8840-B60E65BADA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87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643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CA4FDC-6AA8-9E4E-9C44-125D2F3ACF5F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66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8"/>
            <a:ext cx="2971800" cy="46643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8880B9F-A995-834E-BDBF-63606CEC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3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81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42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8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10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1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21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46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50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3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52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76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1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0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0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66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7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13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66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576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04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10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have First Aid &amp; CPIC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6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863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9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2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1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92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0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069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623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5697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22C951-416A-1442-8F3A-220C4BD0C557}"/>
              </a:ext>
            </a:extLst>
          </p:cNvPr>
          <p:cNvSpPr/>
          <p:nvPr/>
        </p:nvSpPr>
        <p:spPr>
          <a:xfrm>
            <a:off x="19050" y="571500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908B9-9AF8-094E-B6F0-BA0132A3F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68906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9C2B5-FD32-5E49-900B-B13AFC4BA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68906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rgbClr val="FABD0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94D79B-4955-544D-9341-1E1E443C4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601" y="4728727"/>
            <a:ext cx="8168906" cy="389812"/>
          </a:xfrm>
        </p:spPr>
        <p:txBody>
          <a:bodyPr anchor="b" anchorCtr="0"/>
          <a:lstStyle>
            <a:lvl1pPr marL="0" indent="0">
              <a:buNone/>
              <a:defRPr sz="1050" b="0" i="0" spc="15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MONTH XX,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5DBD6-B755-CC4D-8D1E-AC4651E7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DC10B-163D-7C54-5070-8A8A1056E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2BF8A5-F2E8-B565-4744-070067590244}"/>
              </a:ext>
            </a:extLst>
          </p:cNvPr>
          <p:cNvSpPr/>
          <p:nvPr/>
        </p:nvSpPr>
        <p:spPr>
          <a:xfrm>
            <a:off x="19050" y="571500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0A659-1D80-257D-AA01-59B5B6C3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342BE-B5B0-8334-2263-8346C3CD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63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 title page –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89A81-6ED8-0BC8-8726-AC576079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7335CD-0BE9-2722-FDF7-CFF11B200687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1D59B-8E92-BBCA-E15C-9C28A36D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0DD40-D4DC-6EF9-F2F9-5786AD8D3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28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 title page – yellow">
    <p:bg>
      <p:bgPr>
        <a:solidFill>
          <a:srgbClr val="FAB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0"/>
            <a:ext cx="9144000" cy="16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D60FF-7E6C-50D5-CC13-4EEFE0E1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69F517-46A5-0C0A-15F6-D7708BBB620A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9DDC3-C473-3096-9867-8D83DCE9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0"/>
            <a:ext cx="9144000" cy="16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A4E45-6EA1-2D96-7B29-EE5010D6D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07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 title page –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14087-D61B-E249-BF1B-F637A7C1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4485" y="6060737"/>
            <a:ext cx="3048022" cy="454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BFA057-FEC8-D4E0-2CC5-5AAE387B0274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43EA3-78E8-F206-D0E5-EA1446F48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14600-1851-FE96-1B12-03018AB6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4485" y="6060737"/>
            <a:ext cx="3048022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ragraph / quo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36650" y="838200"/>
            <a:ext cx="6870701" cy="4876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tabLst/>
              <a:defRPr sz="165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402332-4FB0-ED4A-E612-52C18092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62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– on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D6CFC-FA01-7D74-857C-9DCE7966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8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– two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710339-FCEB-864A-BE99-139C449C3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E677D-56A4-5F4D-AB35-5014A471F12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71646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4E749-3BF0-CF43-BD8D-E70FC1631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3CED55-637B-86DF-D50B-281450CD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83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DB2C69-F649-2E41-A435-292B23F4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518E54-571D-EE4F-9DB6-F9EF51BA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98BD48-1CF1-EFED-A34F-7A087433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59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023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all-out box –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bg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AE8453-A10D-06AA-8B29-55A8D915118E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79D96-E8F9-177E-59C2-BC315F5FF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6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all-out box –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accent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36F849-BC41-251E-08FE-C816F3139662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1E3D69-2402-7C3C-4D1A-1EEF4BC0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7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all-out box –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tx2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44C81-B09A-C283-3F88-3D854B106962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82C88-405C-40C0-5AA7-63EC107A6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0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all-out box –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rgbClr val="FABD0F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CECD82-BA92-2B81-1512-B60A9B9CE9D4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92729-2A4E-78DF-3CAD-F7030BE6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1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hart –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8BCE2-55D5-C94F-999B-0811A86B3A9E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F37168-22FB-CD40-9B53-116C84B384E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245100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/>
              <a:t>Chart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B9F-3F87-6A49-9D8A-2BB899FFD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04B25F-2906-FB63-6E53-458DDC09A8BC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373ED-888B-C449-A4F9-C9552101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46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hart – pie 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C9C1D9-1BE0-3B41-98B5-532649D8D85E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534707B-8252-B042-9F8A-82CF4C08AFD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346701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57EFD-0193-974B-AA18-B6750530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2E73BCD6-B567-494E-A004-604C681A5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521816"/>
              </p:ext>
            </p:extLst>
          </p:nvPr>
        </p:nvGraphicFramePr>
        <p:xfrm>
          <a:off x="4920107" y="1787492"/>
          <a:ext cx="3517565" cy="343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3C6CBD5-5E2B-8D58-DC2D-91406921C1F6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60DD6-7464-7FF6-92CE-288AF5F9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B5E2AB74-B08A-7508-9CF0-85387460D2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521816"/>
              </p:ext>
            </p:extLst>
          </p:nvPr>
        </p:nvGraphicFramePr>
        <p:xfrm>
          <a:off x="4920107" y="1787492"/>
          <a:ext cx="3517565" cy="343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18877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hart – bar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DAF9DC-6E5F-3D41-AD8B-E8861F8BD14C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CC29C47-404C-1B45-A779-B240E1DEAF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068772"/>
              </p:ext>
            </p:extLst>
          </p:nvPr>
        </p:nvGraphicFramePr>
        <p:xfrm>
          <a:off x="4990300" y="1818434"/>
          <a:ext cx="3363125" cy="344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85DD65-9689-3241-AEB0-955F1D770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C212D-EA21-2E43-99FE-661794AC19D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346701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BFB97-0FE4-4187-9362-18D9E12C8E0D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8D7B14AC-C699-BECB-E51B-4F67B27BB2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068772"/>
              </p:ext>
            </p:extLst>
          </p:nvPr>
        </p:nvGraphicFramePr>
        <p:xfrm>
          <a:off x="4990300" y="1818434"/>
          <a:ext cx="3363125" cy="344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470933F-B9C6-09F7-CBEB-51D3EE8A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05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ADEF27F-CC03-834D-A185-0B73C5178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176883"/>
              </p:ext>
            </p:extLst>
          </p:nvPr>
        </p:nvGraphicFramePr>
        <p:xfrm>
          <a:off x="514351" y="1592262"/>
          <a:ext cx="8202065" cy="490270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18058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3989547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Tactic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Estimated Costs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400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448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Subtotal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$9,000.00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15% fee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$1,350.00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endParaRPr lang="en-CA" sz="1200" b="1" i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$10,350.00</a:t>
                      </a:r>
                      <a:endParaRPr lang="en-CA" sz="1200" b="1" i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4769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D042349-AE67-6F28-5D2F-C2142272C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77D183D3-63EA-5C42-9CAD-7354247E4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176883"/>
              </p:ext>
            </p:extLst>
          </p:nvPr>
        </p:nvGraphicFramePr>
        <p:xfrm>
          <a:off x="514351" y="1592262"/>
          <a:ext cx="8202065" cy="490270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18058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3989547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Tactic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Estimated Costs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400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448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Subtotal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$9,000.00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15% fee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$1,350.00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endParaRPr lang="en-CA" sz="1200" b="1" i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$10,350.00</a:t>
                      </a:r>
                      <a:endParaRPr lang="en-CA" sz="1200" b="1" i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47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9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ECF9E-91A4-2E79-3899-DED0DBDE2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47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tural presentation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158A1-38DE-FFAA-143B-E6C8C27A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0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236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55DD1-AEE8-0B4A-8BF7-3E7E9CFB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71" y="2145162"/>
            <a:ext cx="2592659" cy="2343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73D73-65C6-F840-B924-81F2EF1B5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2FAFD-0026-B0F9-1C28-6BB63DCCE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71" y="2145162"/>
            <a:ext cx="2592659" cy="2343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0E71E-29BA-B8D4-66A9-C48F63A3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7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22C951-416A-1442-8F3A-220C4BD0C557}"/>
              </a:ext>
            </a:extLst>
          </p:cNvPr>
          <p:cNvSpPr/>
          <p:nvPr/>
        </p:nvSpPr>
        <p:spPr>
          <a:xfrm>
            <a:off x="19050" y="571500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908B9-9AF8-094E-B6F0-BA0132A3F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68906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9C2B5-FD32-5E49-900B-B13AFC4BA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68906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rgbClr val="FABD0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94D79B-4955-544D-9341-1E1E443C4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601" y="4728727"/>
            <a:ext cx="8168906" cy="389812"/>
          </a:xfrm>
        </p:spPr>
        <p:txBody>
          <a:bodyPr anchor="b" anchorCtr="0"/>
          <a:lstStyle>
            <a:lvl1pPr marL="0" indent="0">
              <a:buNone/>
              <a:defRPr sz="1050" b="0" i="0" spc="15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MONTH XX,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5DBD6-B755-CC4D-8D1E-AC4651E7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DC10B-163D-7C54-5070-8A8A1056E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E1378-BC26-7A0E-9588-022E81DC43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88B2BE-9B26-D57C-8C27-CE3596FF5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53967-79E8-6B65-39AD-FA671EDB62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3C930A-181D-E371-CF2B-03376AF5DB24}"/>
              </a:ext>
            </a:extLst>
          </p:cNvPr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4A8E0-F49E-CBDC-7597-E405FC4134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6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– on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1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ubsection title page –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89A81-6ED8-0BC8-8726-AC576079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95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ubsection title page – yellow">
    <p:bg>
      <p:bgPr>
        <a:solidFill>
          <a:srgbClr val="FAB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0"/>
            <a:ext cx="9144000" cy="16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D60FF-7E6C-50D5-CC13-4EEFE0E1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76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ubsection title page –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14087-D61B-E249-BF1B-F637A7C1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4485" y="6060737"/>
            <a:ext cx="3048022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1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ntro paragraph / quo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36650" y="838200"/>
            <a:ext cx="6870701" cy="4876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tabLst/>
              <a:defRPr sz="165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4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– two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710339-FCEB-864A-BE99-139C449C3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E677D-56A4-5F4D-AB35-5014A471F12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71646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4E749-3BF0-CF43-BD8D-E70FC1631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2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DB2C69-F649-2E41-A435-292B23F4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518E54-571D-EE4F-9DB6-F9EF51BA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3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all-out box –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bg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61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5809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all-out box –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accent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64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all-out box –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tx2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8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all-out box –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rgbClr val="FABD0F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5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hart –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8BCE2-55D5-C94F-999B-0811A86B3A9E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F37168-22FB-CD40-9B53-116C84B384E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245100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/>
              <a:t>Chart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B9F-3F87-6A49-9D8A-2BB899FFD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4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74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etural presentation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41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page with chart – pie 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C9C1D9-1BE0-3B41-98B5-532649D8D85E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534707B-8252-B042-9F8A-82CF4C08AFD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346701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57EFD-0193-974B-AA18-B6750530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2E73BCD6-B567-494E-A004-604C681A5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521816"/>
              </p:ext>
            </p:extLst>
          </p:nvPr>
        </p:nvGraphicFramePr>
        <p:xfrm>
          <a:off x="4920107" y="1787492"/>
          <a:ext cx="3517565" cy="343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4906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page with chart – bar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DAF9DC-6E5F-3D41-AD8B-E8861F8BD14C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CC29C47-404C-1B45-A779-B240E1DEAF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068772"/>
              </p:ext>
            </p:extLst>
          </p:nvPr>
        </p:nvGraphicFramePr>
        <p:xfrm>
          <a:off x="4990300" y="1818434"/>
          <a:ext cx="3363125" cy="344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85DD65-9689-3241-AEB0-955F1D770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C212D-EA21-2E43-99FE-661794AC19D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346701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205281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ADEF27F-CC03-834D-A185-0B73C5178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176883"/>
              </p:ext>
            </p:extLst>
          </p:nvPr>
        </p:nvGraphicFramePr>
        <p:xfrm>
          <a:off x="514351" y="1592262"/>
          <a:ext cx="8202065" cy="490270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18058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3989547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Tactic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Estimated Costs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400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448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Subtotal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$9,000.00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15% fee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$1,350.00</a:t>
                      </a:r>
                      <a:endParaRPr lang="en-CA" sz="1200" b="1" i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endParaRPr lang="en-CA" sz="1200" b="1" i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$10,350.00</a:t>
                      </a:r>
                      <a:endParaRPr lang="en-CA" sz="1200" b="1" i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47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860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039" y="2130427"/>
            <a:ext cx="7777162" cy="1470025"/>
          </a:xfrm>
        </p:spPr>
        <p:txBody>
          <a:bodyPr lIns="0" tIns="0" rIns="0" bIns="0" anchor="t">
            <a:normAutofit/>
          </a:bodyPr>
          <a:lstStyle>
            <a:lvl1pPr algn="l">
              <a:defRPr sz="3600" b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 lIns="0" bIns="0">
            <a:normAutofit/>
          </a:bodyPr>
          <a:lstStyle>
            <a:lvl1pPr marL="0" indent="0" algn="l">
              <a:buNone/>
              <a:defRPr sz="1800" b="1" i="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1" y="6495563"/>
            <a:ext cx="90977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F6AE53F-E227-A345-A672-286B2CEC4D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8789" y="6495563"/>
            <a:ext cx="317701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495563"/>
            <a:ext cx="1904949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0537617-F04D-2D48-8B5D-62F0364B9B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1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4555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549" y="588435"/>
            <a:ext cx="4641851" cy="28834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Title of Presentation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6548" y="4588935"/>
            <a:ext cx="4641851" cy="1954741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2100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Name of Presenter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, Accreditation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Tier II Canada Research Chair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Physical Activity Promotion and Disability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School of Kinesiology and Health Studies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Queen’s University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7344" y="3471863"/>
            <a:ext cx="4641056" cy="5905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50" i="1">
                <a:solidFill>
                  <a:schemeClr val="bg1"/>
                </a:solidFill>
              </a:defRPr>
            </a:lvl1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Subtitle of presentation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4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slide">
    <p:bg>
      <p:bgPr>
        <a:solidFill>
          <a:srgbClr val="273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3" y="0"/>
            <a:ext cx="21240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50692" y="1064304"/>
            <a:ext cx="5898384" cy="4061646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Call-out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6" y="5215889"/>
            <a:ext cx="1171398" cy="118718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50693" y="5321509"/>
            <a:ext cx="5898384" cy="898317"/>
          </a:xfrm>
        </p:spPr>
        <p:txBody>
          <a:bodyPr anchor="ctr" anchorCtr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1500" i="1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>
                <a:solidFill>
                  <a:srgbClr val="FFFFFF"/>
                </a:solidFill>
                <a:effectLst/>
                <a:latin typeface="Open Sans" charset="0"/>
              </a:rPr>
              <a:t>Reference information Reference information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733B6B-9A10-2045-96B7-9BE79B0D7D99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36247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549" y="588435"/>
            <a:ext cx="4641851" cy="28834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Title of Presentation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6548" y="4588935"/>
            <a:ext cx="4641851" cy="1954741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2100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Name of Presenter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, Accreditation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Tier II Canada Research Chair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Physical Activity Promotion and Disability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School of Kinesiology and Health Studies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Queen’s University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7344" y="3471863"/>
            <a:ext cx="4641056" cy="5905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50" i="1">
                <a:solidFill>
                  <a:schemeClr val="bg1"/>
                </a:solidFill>
              </a:defRPr>
            </a:lvl1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Subtitle of presentation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09EBA-E7D1-0042-A16D-42D64BB8ED44}"/>
              </a:ext>
            </a:extLst>
          </p:cNvPr>
          <p:cNvSpPr/>
          <p:nvPr userDrawn="1"/>
        </p:nvSpPr>
        <p:spPr>
          <a:xfrm>
            <a:off x="1972967" y="2586404"/>
            <a:ext cx="1005218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78410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549" y="588435"/>
            <a:ext cx="4641851" cy="28834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Title of Presentation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6548" y="4588935"/>
            <a:ext cx="4641851" cy="1954741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2100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Name of Presenter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, Accreditation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Tier II Canada Research Chair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Physical Activity Promotion and Disability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School of Kinesiology and Health Studies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Queen’s University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7344" y="3471863"/>
            <a:ext cx="4641056" cy="5905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50" i="1">
                <a:solidFill>
                  <a:schemeClr val="bg1"/>
                </a:solidFill>
              </a:defRPr>
            </a:lvl1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Subtitle of presentation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09EBA-E7D1-0042-A16D-42D64BB8ED44}"/>
              </a:ext>
            </a:extLst>
          </p:cNvPr>
          <p:cNvSpPr/>
          <p:nvPr userDrawn="1"/>
        </p:nvSpPr>
        <p:spPr>
          <a:xfrm>
            <a:off x="1972967" y="2586404"/>
            <a:ext cx="1005218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94174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slide">
    <p:bg>
      <p:bgPr>
        <a:solidFill>
          <a:srgbClr val="273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3" y="0"/>
            <a:ext cx="21240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50692" y="1064304"/>
            <a:ext cx="5898384" cy="4061646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Call-out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6" y="5215889"/>
            <a:ext cx="1171398" cy="118718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50693" y="5321509"/>
            <a:ext cx="5898384" cy="898317"/>
          </a:xfrm>
        </p:spPr>
        <p:txBody>
          <a:bodyPr anchor="ctr" anchorCtr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1500" i="1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>
                <a:solidFill>
                  <a:srgbClr val="FFFFFF"/>
                </a:solidFill>
                <a:effectLst/>
                <a:latin typeface="Open Sans" charset="0"/>
              </a:rPr>
              <a:t>Reference information Reference information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733B6B-9A10-2045-96B7-9BE79B0D7D99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77862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Special Call-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82602" y="0"/>
            <a:ext cx="7461398" cy="6858000"/>
          </a:xfrm>
        </p:spPr>
      </p:sp>
    </p:spTree>
    <p:extLst>
      <p:ext uri="{BB962C8B-B14F-4D97-AF65-F5344CB8AC3E}">
        <p14:creationId xmlns:p14="http://schemas.microsoft.com/office/powerpoint/2010/main" val="2060043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1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282428" y="1825625"/>
            <a:ext cx="6232922" cy="4482772"/>
          </a:xfrm>
        </p:spPr>
        <p:txBody>
          <a:bodyPr anchor="ctr" anchorCtr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Bullet body copy level one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282428" y="149903"/>
            <a:ext cx="6232922" cy="1316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Secondary Slide  – 1 Column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567"/>
            <a:ext cx="9144000" cy="2628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F0DD29-7481-4945-9D80-B8AF98A66D5B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17020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2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2428" y="149903"/>
            <a:ext cx="6232922" cy="1316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Secondary Slide  – 2 Column Text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282429" y="1825625"/>
            <a:ext cx="3014257" cy="4351338"/>
          </a:xfrm>
        </p:spPr>
        <p:txBody>
          <a:bodyPr anchor="ctr" anchorCtr="0"/>
          <a:lstStyle>
            <a:lvl1pPr>
              <a:defRPr baseline="0"/>
            </a:lvl1pPr>
          </a:lstStyle>
          <a:p>
            <a:pPr lvl="0"/>
            <a:r>
              <a:rPr lang="en-US"/>
              <a:t>Bullet body copy level one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486400" y="1825625"/>
            <a:ext cx="3028950" cy="4351338"/>
          </a:xfrm>
        </p:spPr>
        <p:txBody>
          <a:bodyPr anchor="ctr" anchorCtr="0"/>
          <a:lstStyle/>
          <a:p>
            <a:pPr lvl="0"/>
            <a:r>
              <a:rPr lang="en-US"/>
              <a:t>Bullet body copy level one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567"/>
            <a:ext cx="9144000" cy="262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4E492C-F164-2A41-A458-92A58F59A9D7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83014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282429" y="1825625"/>
            <a:ext cx="3014257" cy="4351338"/>
          </a:xfrm>
        </p:spPr>
        <p:txBody>
          <a:bodyPr anchor="ctr" anchorCtr="0"/>
          <a:lstStyle>
            <a:lvl1pPr>
              <a:defRPr baseline="0"/>
            </a:lvl1pPr>
          </a:lstStyle>
          <a:p>
            <a:pPr lvl="0"/>
            <a:r>
              <a:rPr lang="en-US"/>
              <a:t>Bullet body copy level one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508885" y="1825625"/>
            <a:ext cx="3006465" cy="4351338"/>
          </a:xfr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282428" y="149903"/>
            <a:ext cx="6232922" cy="1316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Secondary Slide  –Text +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567"/>
            <a:ext cx="9144000" cy="262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D2E83-2117-B449-9ED3-AF32B3EADEB5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50367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Imag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282429" y="1825625"/>
            <a:ext cx="3012847" cy="4351338"/>
          </a:xfr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282428" y="149903"/>
            <a:ext cx="6232922" cy="1316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Secondary Slide  – Image + Image</a:t>
            </a:r>
          </a:p>
        </p:txBody>
      </p:sp>
      <p:sp>
        <p:nvSpPr>
          <p:cNvPr id="13" name="Picture Placeholder 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508885" y="1825625"/>
            <a:ext cx="3006465" cy="4351338"/>
          </a:xfr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567"/>
            <a:ext cx="9144000" cy="262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E5CE66-F3D1-0A40-832F-12476E2E9DFA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3341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702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Full-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49705" y="2007597"/>
            <a:ext cx="8099372" cy="4213321"/>
          </a:xfr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82428" y="149903"/>
            <a:ext cx="6232922" cy="1316949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Secondary Slide  – Full-width Image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567"/>
            <a:ext cx="9144000" cy="26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4E60E8-204C-6B4F-92C1-525934602F97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854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793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88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104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8955-8B11-4E98-A8E5-14EF37BDCF4F}" type="datetimeFigureOut">
              <a:rPr lang="en-CA" smtClean="0"/>
              <a:t>2024-02-06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05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B3BC-6B9E-CB4D-9108-631CA69A8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132" y="1436914"/>
            <a:ext cx="8173374" cy="4735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A628D-071D-1D45-B08E-140D1CE6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32" y="759701"/>
            <a:ext cx="8173374" cy="643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44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683" r:id="rId39"/>
    <p:sldLayoutId id="2147483684" r:id="rId40"/>
    <p:sldLayoutId id="2147483687" r:id="rId4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950" b="1" i="0" kern="1200">
          <a:solidFill>
            <a:schemeClr val="tx2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4290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14350" indent="-169069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System Font Regular"/>
        <a:buChar char="⁃"/>
        <a:tabLst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685800" indent="-169069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57250" marR="0" indent="-171450" algn="l" defTabSz="685800" rtl="0" eaLnBrk="1" fontAlgn="auto" latinLnBrk="0" hangingPunct="1">
        <a:lnSpc>
          <a:spcPct val="150000"/>
        </a:lnSpc>
        <a:spcBef>
          <a:spcPts val="0"/>
        </a:spcBef>
        <a:spcAft>
          <a:spcPts val="900"/>
        </a:spcAft>
        <a:buClrTx/>
        <a:buSzTx/>
        <a:buFont typeface="Arial" panose="020B0604020202020204" pitchFamily="34" charset="0"/>
        <a:buChar char="•"/>
        <a:tabLst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28700" indent="-169069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tabLst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120015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37160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154305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orient="horz" pos="528">
          <p15:clr>
            <a:srgbClr val="F26B43"/>
          </p15:clr>
        </p15:guide>
        <p15:guide id="16" pos="432">
          <p15:clr>
            <a:srgbClr val="F26B43"/>
          </p15:clr>
        </p15:guide>
        <p15:guide id="17" orient="horz" pos="1003">
          <p15:clr>
            <a:srgbClr val="F26B43"/>
          </p15:clr>
        </p15:guide>
        <p15:guide id="18" orient="horz" pos="1224">
          <p15:clr>
            <a:srgbClr val="F26B43"/>
          </p15:clr>
        </p15:guide>
        <p15:guide id="19" orient="horz" pos="4104">
          <p15:clr>
            <a:srgbClr val="F26B43"/>
          </p15:clr>
        </p15:guide>
        <p15:guide id="20" pos="3696">
          <p15:clr>
            <a:srgbClr val="F26B43"/>
          </p15:clr>
        </p15:guide>
        <p15:guide id="21" pos="3984">
          <p15:clr>
            <a:srgbClr val="F26B43"/>
          </p15:clr>
        </p15:guide>
        <p15:guide id="22" pos="7242">
          <p15:clr>
            <a:srgbClr val="F26B43"/>
          </p15:clr>
        </p15:guide>
        <p15:guide id="23" orient="horz" pos="3168">
          <p15:clr>
            <a:srgbClr val="F26B43"/>
          </p15:clr>
        </p15:guide>
        <p15:guide id="24" orient="horz" pos="3888">
          <p15:clr>
            <a:srgbClr val="F26B43"/>
          </p15:clr>
        </p15:guide>
        <p15:guide id="25" orient="horz" pos="3672">
          <p15:clr>
            <a:srgbClr val="F26B43"/>
          </p15:clr>
        </p15:guide>
        <p15:guide id="26" orient="horz" pos="38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Bullet body copy level 1 Bullet body copy level 1 Bullet body copy level 1Bullet body copy level 1</a:t>
            </a:r>
          </a:p>
          <a:p>
            <a:pPr lvl="1"/>
            <a:r>
              <a:rPr lang="en-US"/>
              <a:t>Bullet body copy level 2 Bullet body copy level 2 Bullet body copy level 2 Bullet body copy level 2 </a:t>
            </a:r>
          </a:p>
          <a:p>
            <a:pPr lvl="2"/>
            <a:r>
              <a:rPr lang="en-US"/>
              <a:t>Bullet body copy level 2 Bullet body copy level 2 Bullet body copy level 2 Bullet body copy level 2 </a:t>
            </a:r>
          </a:p>
          <a:p>
            <a:pPr marL="857250" marR="0" lvl="2" indent="-171450" algn="l" defTabSz="6858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525"/>
              </a:spcAft>
              <a:buClr>
                <a:srgbClr val="38C2C4"/>
              </a:buClr>
              <a:buSzTx/>
              <a:buFont typeface="Arial"/>
              <a:buChar char="•"/>
              <a:tabLst/>
              <a:defRPr/>
            </a:pPr>
            <a:endParaRPr lang="en-US"/>
          </a:p>
          <a:p>
            <a:pPr lvl="1"/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28650" y="38011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H1, Title Style – 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07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625" kern="1200" baseline="0">
          <a:solidFill>
            <a:srgbClr val="273579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342900" marR="0" indent="-342900" algn="l" defTabSz="685800" rtl="0" eaLnBrk="1" fontAlgn="auto" latinLnBrk="0" hangingPunct="1">
        <a:lnSpc>
          <a:spcPts val="2475"/>
        </a:lnSpc>
        <a:spcBef>
          <a:spcPts val="0"/>
        </a:spcBef>
        <a:spcAft>
          <a:spcPts val="600"/>
        </a:spcAft>
        <a:buClr>
          <a:srgbClr val="38C1C4"/>
        </a:buClr>
        <a:buSzTx/>
        <a:buFont typeface="Arial" charset="0"/>
        <a:buChar char="•"/>
        <a:tabLst/>
        <a:defRPr lang="en-US" sz="2100" kern="1200" baseline="0" dirty="0" smtClean="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514350" marR="0" indent="-171450" algn="l" defTabSz="685800" rtl="0" eaLnBrk="1" fontAlgn="auto" latinLnBrk="0" hangingPunct="1">
        <a:lnSpc>
          <a:spcPts val="2250"/>
        </a:lnSpc>
        <a:spcBef>
          <a:spcPts val="0"/>
        </a:spcBef>
        <a:spcAft>
          <a:spcPts val="600"/>
        </a:spcAft>
        <a:buClr>
          <a:srgbClr val="38C2C4"/>
        </a:buClr>
        <a:buSzTx/>
        <a:buFont typeface="Arial"/>
        <a:buChar char="•"/>
        <a:tabLst/>
        <a:defRPr sz="1800" kern="1200" baseline="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857250" marR="0" indent="-171450" algn="l" defTabSz="685800" rtl="0" eaLnBrk="1" fontAlgn="auto" latinLnBrk="0" hangingPunct="1">
        <a:lnSpc>
          <a:spcPts val="1875"/>
        </a:lnSpc>
        <a:spcBef>
          <a:spcPts val="0"/>
        </a:spcBef>
        <a:spcAft>
          <a:spcPts val="600"/>
        </a:spcAft>
        <a:buClr>
          <a:srgbClr val="38C2C4"/>
        </a:buClr>
        <a:buSzTx/>
        <a:buFont typeface="Arial"/>
        <a:buChar char="•"/>
        <a:tabLst/>
        <a:defRPr sz="1500" kern="1200" baseline="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200150" indent="-171450" algn="l" defTabSz="685800" rtl="0" eaLnBrk="1" latinLnBrk="0" hangingPunct="1">
        <a:lnSpc>
          <a:spcPts val="1500"/>
        </a:lnSpc>
        <a:spcBef>
          <a:spcPts val="375"/>
        </a:spcBef>
        <a:spcAft>
          <a:spcPts val="300"/>
        </a:spcAft>
        <a:buClr>
          <a:srgbClr val="38C1C4"/>
        </a:buClr>
        <a:buFont typeface="Arial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1543050" indent="-171450" algn="l" defTabSz="685800" rtl="0" eaLnBrk="1" latinLnBrk="0" hangingPunct="1">
        <a:lnSpc>
          <a:spcPts val="1500"/>
        </a:lnSpc>
        <a:spcBef>
          <a:spcPts val="375"/>
        </a:spcBef>
        <a:spcAft>
          <a:spcPts val="300"/>
        </a:spcAft>
        <a:buClr>
          <a:srgbClr val="38C1C4"/>
        </a:buClr>
        <a:buFont typeface="Arial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21" Type="http://schemas.openxmlformats.org/officeDocument/2006/relationships/image" Target="../media/image48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jpeg"/><Relationship Id="rId11" Type="http://schemas.openxmlformats.org/officeDocument/2006/relationships/image" Target="../media/image38.tiff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Relationship Id="rId2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AjMmqgzpsk8?feature=oembed" TargetMode="Externa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42fTz7CyDr8?feature=oembed" TargetMode="Externa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tkacP-fNN_E?feature=oembed" TargetMode="Externa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khs.internships@queensu.c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khs.internships@queensu.c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ryan.bennett@queensu.ca" TargetMode="External"/><Relationship Id="rId7" Type="http://schemas.openxmlformats.org/officeDocument/2006/relationships/hyperlink" Target="mailto:dipa.coordinator@queensu.ca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watering@queensu.ca" TargetMode="External"/><Relationship Id="rId5" Type="http://schemas.openxmlformats.org/officeDocument/2006/relationships/hyperlink" Target="mailto:michelle.mccalpin@queensu.ca" TargetMode="External"/><Relationship Id="rId4" Type="http://schemas.openxmlformats.org/officeDocument/2006/relationships/hyperlink" Target="mailto:strencon@queensu.c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ryan.bennett@queensu.c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strencon@queensu.c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68906" cy="2284568"/>
          </a:xfrm>
        </p:spPr>
        <p:txBody>
          <a:bodyPr anchor="b">
            <a:normAutofit/>
          </a:bodyPr>
          <a:lstStyle/>
          <a:p>
            <a:br>
              <a:rPr lang="en-CA" b="1"/>
            </a:br>
            <a:r>
              <a:rPr lang="en-CA" b="1"/>
              <a:t>Mini-Stream Information Session</a:t>
            </a:r>
            <a:br>
              <a:rPr lang="en-CA" b="1"/>
            </a:br>
            <a:r>
              <a:rPr lang="en-CA" b="1"/>
              <a:t>2024 - 2025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68906" cy="538730"/>
          </a:xfrm>
        </p:spPr>
        <p:txBody>
          <a:bodyPr anchor="t">
            <a:normAutofit/>
          </a:bodyPr>
          <a:lstStyle/>
          <a:p>
            <a:r>
              <a:rPr lang="en-CA"/>
              <a:t>Tuesday, February 6</a:t>
            </a:r>
            <a:r>
              <a:rPr lang="en-CA" baseline="30000"/>
              <a:t>th</a:t>
            </a:r>
            <a:r>
              <a:rPr lang="en-CA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09497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anchor="t">
            <a:normAutofit/>
          </a:bodyPr>
          <a:lstStyle/>
          <a:p>
            <a:r>
              <a:rPr lang="en-CA"/>
              <a:t>Athletic Therapy Mini-Stream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CA" sz="1100" b="1" u="sng"/>
              <a:t>Please note: </a:t>
            </a:r>
          </a:p>
          <a:p>
            <a:pPr lvl="1"/>
            <a:r>
              <a:rPr lang="en-CA" sz="1100"/>
              <a:t>Level 2 &amp; 3 ALWAYS requires students to be available to start in the mid-August to early September (depending on sport).</a:t>
            </a:r>
          </a:p>
          <a:p>
            <a:pPr lvl="1"/>
            <a:r>
              <a:rPr lang="en-CA" sz="1100"/>
              <a:t>Level 2 &amp; 3 ALWAYS conflicts with Frosh Week/Safety Officer</a:t>
            </a:r>
          </a:p>
          <a:p>
            <a:pPr lvl="1"/>
            <a:r>
              <a:rPr lang="en-CA" sz="1100"/>
              <a:t>Level 2 &amp; 3 MAY conflict with holidays: Thanksgiving, Christmas, reading weeks</a:t>
            </a:r>
          </a:p>
          <a:p>
            <a:pPr lvl="1"/>
            <a:r>
              <a:rPr lang="en-CA" sz="1100"/>
              <a:t>Varsity Team athletes </a:t>
            </a:r>
            <a:r>
              <a:rPr lang="en-CA" sz="1100" b="1"/>
              <a:t>not accepted into program</a:t>
            </a:r>
          </a:p>
          <a:p>
            <a:pPr marL="57150" indent="0">
              <a:buNone/>
            </a:pPr>
            <a:r>
              <a:rPr lang="en-CA" sz="1100" b="1" u="sng"/>
              <a:t>What we expect from you:</a:t>
            </a:r>
          </a:p>
          <a:p>
            <a:pPr marL="342900" indent="-285750"/>
            <a:r>
              <a:rPr lang="en-CA" sz="1100"/>
              <a:t>Quick learners, keen, willing to go above and beyond, good time management, good communicators, engaged learners, works well as part of a team. Adaptable personality, thinks quickly in stressful situations and dependable.</a:t>
            </a:r>
          </a:p>
          <a:p>
            <a:pPr marL="0" indent="0">
              <a:buNone/>
            </a:pPr>
            <a:endParaRPr lang="en-CA" sz="1100"/>
          </a:p>
        </p:txBody>
      </p:sp>
      <p:pic>
        <p:nvPicPr>
          <p:cNvPr id="6" name="Picture 5" descr="A person holding a glass award&#10;&#10;Description automatically generated">
            <a:extLst>
              <a:ext uri="{FF2B5EF4-FFF2-40B4-BE49-F238E27FC236}">
                <a16:creationId xmlns:a16="http://schemas.microsoft.com/office/drawing/2014/main" id="{62A6E811-DCA3-34F7-2BCE-700CABF3C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45" y="1442852"/>
            <a:ext cx="3579862" cy="47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44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CA"/>
              <a:t>AT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1400" b="1" u="sng"/>
              <a:t>What you can expect from us</a:t>
            </a:r>
          </a:p>
          <a:p>
            <a:r>
              <a:rPr lang="en-CA" sz="1400"/>
              <a:t>Hands on training applicable to any of the Health Sciences</a:t>
            </a:r>
          </a:p>
          <a:p>
            <a:r>
              <a:rPr lang="en-CA" sz="1400"/>
              <a:t>Improved communication skills</a:t>
            </a:r>
          </a:p>
          <a:p>
            <a:r>
              <a:rPr lang="en-CA" sz="1400"/>
              <a:t>Improved time management skills</a:t>
            </a:r>
          </a:p>
          <a:p>
            <a:r>
              <a:rPr lang="en-CA" sz="1400"/>
              <a:t>Crisis and stress management skills</a:t>
            </a:r>
          </a:p>
          <a:p>
            <a:r>
              <a:rPr lang="en-CA" sz="1400"/>
              <a:t>Life-long friends from the Student Trainers, Coaches and Players you work with</a:t>
            </a:r>
          </a:p>
          <a:p>
            <a:r>
              <a:rPr lang="en-CA" sz="1400"/>
              <a:t>An unforgettable, rewarding experience that will be the highlight of your undergrad years</a:t>
            </a:r>
          </a:p>
        </p:txBody>
      </p:sp>
      <p:pic>
        <p:nvPicPr>
          <p:cNvPr id="6" name="Picture 5" descr="A person sitting on a bench&#10;&#10;Description automatically generated">
            <a:extLst>
              <a:ext uri="{FF2B5EF4-FFF2-40B4-BE49-F238E27FC236}">
                <a16:creationId xmlns:a16="http://schemas.microsoft.com/office/drawing/2014/main" id="{542CEAD0-B761-6529-C49D-F20E4D4B0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251" y="562372"/>
            <a:ext cx="360306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5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Team Photo from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323314"/>
            <a:ext cx="3072650" cy="536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B6495-862A-ED5E-99FA-F9695F41C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88" y="1954427"/>
            <a:ext cx="8728623" cy="42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8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D5A2EB5-4052-2E20-1684-F9A4459E0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9725" y="1099022"/>
            <a:ext cx="1992179" cy="1494134"/>
          </a:xfrm>
          <a:prstGeom prst="rect">
            <a:avLst/>
          </a:prstGeom>
        </p:spPr>
      </p:pic>
      <p:pic>
        <p:nvPicPr>
          <p:cNvPr id="1030" name="Picture 6" descr="Give to Queen's - Queen's Women's Hockey">
            <a:extLst>
              <a:ext uri="{FF2B5EF4-FFF2-40B4-BE49-F238E27FC236}">
                <a16:creationId xmlns:a16="http://schemas.microsoft.com/office/drawing/2014/main" id="{56288CD2-8803-9AAC-74C4-8AD9DE540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83" y="4654020"/>
            <a:ext cx="2663142" cy="1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 descr="A group of people standing in the snow&#10;&#10;Description automatically generated">
            <a:extLst>
              <a:ext uri="{FF2B5EF4-FFF2-40B4-BE49-F238E27FC236}">
                <a16:creationId xmlns:a16="http://schemas.microsoft.com/office/drawing/2014/main" id="{8416AE86-43D2-194E-8222-2FEFE6FA1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7945" y="3356745"/>
            <a:ext cx="3104593" cy="2328445"/>
          </a:xfrm>
          <a:prstGeom prst="rect">
            <a:avLst/>
          </a:prstGeom>
        </p:spPr>
      </p:pic>
      <p:pic>
        <p:nvPicPr>
          <p:cNvPr id="51" name="Picture 50" descr="A group of people sitting in bleachers&#10;&#10;Description automatically generated">
            <a:extLst>
              <a:ext uri="{FF2B5EF4-FFF2-40B4-BE49-F238E27FC236}">
                <a16:creationId xmlns:a16="http://schemas.microsoft.com/office/drawing/2014/main" id="{B769B182-095D-B25A-F509-35D22E81D2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b="41778"/>
          <a:stretch/>
        </p:blipFill>
        <p:spPr>
          <a:xfrm>
            <a:off x="4873678" y="2773348"/>
            <a:ext cx="2268262" cy="1129032"/>
          </a:xfrm>
          <a:prstGeom prst="rect">
            <a:avLst/>
          </a:prstGeom>
        </p:spPr>
      </p:pic>
      <p:pic>
        <p:nvPicPr>
          <p:cNvPr id="37" name="Picture 36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172DD43C-8292-A762-46D7-376A10D5A5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1"/>
            <a:ext cx="2328445" cy="2058479"/>
          </a:xfrm>
          <a:prstGeom prst="rect">
            <a:avLst/>
          </a:prstGeom>
        </p:spPr>
      </p:pic>
      <p:pic>
        <p:nvPicPr>
          <p:cNvPr id="39" name="Picture 38" descr="A person with a cut on their forehead&#10;&#10;Description automatically generated">
            <a:extLst>
              <a:ext uri="{FF2B5EF4-FFF2-40B4-BE49-F238E27FC236}">
                <a16:creationId xmlns:a16="http://schemas.microsoft.com/office/drawing/2014/main" id="{45651798-4EEA-4E65-2AAB-21870AAB8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8" b="42074"/>
          <a:stretch/>
        </p:blipFill>
        <p:spPr>
          <a:xfrm>
            <a:off x="1845958" y="857250"/>
            <a:ext cx="2726042" cy="819706"/>
          </a:xfrm>
          <a:prstGeom prst="rect">
            <a:avLst/>
          </a:prstGeom>
        </p:spPr>
      </p:pic>
      <p:pic>
        <p:nvPicPr>
          <p:cNvPr id="57" name="Picture 56" descr="A group of people in a gym&#10;&#10;Description automatically generated">
            <a:extLst>
              <a:ext uri="{FF2B5EF4-FFF2-40B4-BE49-F238E27FC236}">
                <a16:creationId xmlns:a16="http://schemas.microsoft.com/office/drawing/2014/main" id="{CB942B1F-BC20-F21B-C90B-CCE89AC7C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9959" y="4139780"/>
            <a:ext cx="2326383" cy="1457112"/>
          </a:xfrm>
          <a:prstGeom prst="rect">
            <a:avLst/>
          </a:prstGeom>
        </p:spPr>
      </p:pic>
      <p:pic>
        <p:nvPicPr>
          <p:cNvPr id="61" name="Picture 60" descr="A group of people sitting on a beach&#10;&#10;Description automatically generated">
            <a:extLst>
              <a:ext uri="{FF2B5EF4-FFF2-40B4-BE49-F238E27FC236}">
                <a16:creationId xmlns:a16="http://schemas.microsoft.com/office/drawing/2014/main" id="{1970C07D-81D8-2444-5406-7D761FF4F2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7921" y="1076516"/>
            <a:ext cx="2679688" cy="2009766"/>
          </a:xfrm>
          <a:prstGeom prst="rect">
            <a:avLst/>
          </a:prstGeom>
        </p:spPr>
      </p:pic>
      <p:pic>
        <p:nvPicPr>
          <p:cNvPr id="63" name="Picture 62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3803F93A-AB2D-B3F6-6212-1CBCBC6296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3385" y="1926958"/>
            <a:ext cx="2194075" cy="1645556"/>
          </a:xfrm>
          <a:prstGeom prst="rect">
            <a:avLst/>
          </a:prstGeom>
        </p:spPr>
      </p:pic>
      <p:pic>
        <p:nvPicPr>
          <p:cNvPr id="65" name="Picture 64" descr="A group of women in uniforms&#10;&#10;Description automatically generated">
            <a:extLst>
              <a:ext uri="{FF2B5EF4-FFF2-40B4-BE49-F238E27FC236}">
                <a16:creationId xmlns:a16="http://schemas.microsoft.com/office/drawing/2014/main" id="{CE0CD302-CD32-8B79-E649-1F418F6385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6"/>
          <a:stretch/>
        </p:blipFill>
        <p:spPr>
          <a:xfrm>
            <a:off x="-10983" y="2652056"/>
            <a:ext cx="2739053" cy="1240074"/>
          </a:xfrm>
          <a:prstGeom prst="rect">
            <a:avLst/>
          </a:prstGeom>
        </p:spPr>
      </p:pic>
      <p:pic>
        <p:nvPicPr>
          <p:cNvPr id="53" name="Picture 52" descr="Two women hugging each other&#10;&#10;Description automatically generated">
            <a:extLst>
              <a:ext uri="{FF2B5EF4-FFF2-40B4-BE49-F238E27FC236}">
                <a16:creationId xmlns:a16="http://schemas.microsoft.com/office/drawing/2014/main" id="{8C2F4C5E-34A3-6072-493A-1ED279E50D9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14171" r="24402" b="11741"/>
          <a:stretch/>
        </p:blipFill>
        <p:spPr>
          <a:xfrm>
            <a:off x="3761425" y="3605705"/>
            <a:ext cx="1645556" cy="1384982"/>
          </a:xfrm>
          <a:prstGeom prst="rect">
            <a:avLst/>
          </a:prstGeom>
        </p:spPr>
      </p:pic>
      <p:pic>
        <p:nvPicPr>
          <p:cNvPr id="67" name="Picture 66" descr="A close-up of a foot&#10;&#10;Description automatically generated">
            <a:extLst>
              <a:ext uri="{FF2B5EF4-FFF2-40B4-BE49-F238E27FC236}">
                <a16:creationId xmlns:a16="http://schemas.microsoft.com/office/drawing/2014/main" id="{C676B047-D24F-BEEB-D1E5-3E3E74616FB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r="24749" b="28996"/>
          <a:stretch/>
        </p:blipFill>
        <p:spPr>
          <a:xfrm>
            <a:off x="4926483" y="422782"/>
            <a:ext cx="1246199" cy="1274877"/>
          </a:xfrm>
          <a:prstGeom prst="rect">
            <a:avLst/>
          </a:prstGeom>
        </p:spPr>
      </p:pic>
      <p:pic>
        <p:nvPicPr>
          <p:cNvPr id="71" name="Picture 7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B8171FF-1D9E-6F5F-E6D2-5123B660E8E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53418"/>
          <a:stretch/>
        </p:blipFill>
        <p:spPr>
          <a:xfrm>
            <a:off x="3650106" y="4952577"/>
            <a:ext cx="2022979" cy="1122250"/>
          </a:xfrm>
          <a:prstGeom prst="rect">
            <a:avLst/>
          </a:prstGeom>
        </p:spPr>
      </p:pic>
      <p:pic>
        <p:nvPicPr>
          <p:cNvPr id="73" name="Picture 72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488AFCC0-B4FF-871E-2BED-58BE0831124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3" b="32475"/>
          <a:stretch/>
        </p:blipFill>
        <p:spPr>
          <a:xfrm>
            <a:off x="5166983" y="3593819"/>
            <a:ext cx="1270862" cy="1055064"/>
          </a:xfrm>
          <a:prstGeom prst="rect">
            <a:avLst/>
          </a:prstGeom>
        </p:spPr>
      </p:pic>
      <p:pic>
        <p:nvPicPr>
          <p:cNvPr id="79" name="Picture 78" descr="A person standing next to a fake tiger&#10;&#10;Description automatically generated">
            <a:extLst>
              <a:ext uri="{FF2B5EF4-FFF2-40B4-BE49-F238E27FC236}">
                <a16:creationId xmlns:a16="http://schemas.microsoft.com/office/drawing/2014/main" id="{D46146FD-2A01-2CE6-8F41-31CE3B72B21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8"/>
          <a:stretch/>
        </p:blipFill>
        <p:spPr>
          <a:xfrm>
            <a:off x="-7834" y="3346518"/>
            <a:ext cx="1747600" cy="1602019"/>
          </a:xfrm>
          <a:prstGeom prst="rect">
            <a:avLst/>
          </a:prstGeom>
        </p:spPr>
      </p:pic>
      <p:pic>
        <p:nvPicPr>
          <p:cNvPr id="81" name="Picture 80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DCE5711-C78A-113F-4199-4C97944FD0E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3" y="4912303"/>
            <a:ext cx="987767" cy="1382873"/>
          </a:xfrm>
          <a:prstGeom prst="rect">
            <a:avLst/>
          </a:prstGeom>
        </p:spPr>
      </p:pic>
      <p:pic>
        <p:nvPicPr>
          <p:cNvPr id="83" name="Picture 82" descr="A person with long hair wearing a black shirt&#10;&#10;Description automatically generated">
            <a:extLst>
              <a:ext uri="{FF2B5EF4-FFF2-40B4-BE49-F238E27FC236}">
                <a16:creationId xmlns:a16="http://schemas.microsoft.com/office/drawing/2014/main" id="{03E547A8-2002-4329-79A6-2CD5900FAE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6" y="4912303"/>
            <a:ext cx="987767" cy="138287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F7ECA84-513E-48F6-741E-0941C0622A73}"/>
              </a:ext>
            </a:extLst>
          </p:cNvPr>
          <p:cNvSpPr txBox="1"/>
          <p:nvPr/>
        </p:nvSpPr>
        <p:spPr>
          <a:xfrm>
            <a:off x="-78575" y="4875989"/>
            <a:ext cx="15783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>
                <a:solidFill>
                  <a:prstClr val="black"/>
                </a:solidFill>
                <a:latin typeface="Aptos" panose="02110004020202020204"/>
              </a:rPr>
              <a:t>Claire                        Tasha</a:t>
            </a:r>
            <a:endParaRPr lang="en-CA" sz="105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86" name="Picture 85" descr="Two women in coats in a hallway&#10;&#10;Description automatically generated">
            <a:extLst>
              <a:ext uri="{FF2B5EF4-FFF2-40B4-BE49-F238E27FC236}">
                <a16:creationId xmlns:a16="http://schemas.microsoft.com/office/drawing/2014/main" id="{70D145F3-85DD-F658-1CE5-BD00007DB14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/>
          <a:stretch/>
        </p:blipFill>
        <p:spPr>
          <a:xfrm rot="5400000">
            <a:off x="3379336" y="861702"/>
            <a:ext cx="1624793" cy="1601387"/>
          </a:xfrm>
          <a:prstGeom prst="rect">
            <a:avLst/>
          </a:prstGeom>
        </p:spPr>
      </p:pic>
      <p:pic>
        <p:nvPicPr>
          <p:cNvPr id="69" name="Picture 68" descr="A person's foot on a bed&#10;&#10;Description automatically generated">
            <a:extLst>
              <a:ext uri="{FF2B5EF4-FFF2-40B4-BE49-F238E27FC236}">
                <a16:creationId xmlns:a16="http://schemas.microsoft.com/office/drawing/2014/main" id="{C32E7EC5-4D9C-A415-3FB8-67BAFDD78C8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25428" r="6849" b="15256"/>
          <a:stretch/>
        </p:blipFill>
        <p:spPr>
          <a:xfrm>
            <a:off x="2622946" y="5282137"/>
            <a:ext cx="1354854" cy="797096"/>
          </a:xfrm>
          <a:prstGeom prst="rect">
            <a:avLst/>
          </a:prstGeom>
        </p:spPr>
      </p:pic>
      <p:pic>
        <p:nvPicPr>
          <p:cNvPr id="1028" name="Picture 4" descr="Queen's Gaels Women's Hockey (@queenswomenshockey) • Instagram photos and  videos">
            <a:extLst>
              <a:ext uri="{FF2B5EF4-FFF2-40B4-BE49-F238E27FC236}">
                <a16:creationId xmlns:a16="http://schemas.microsoft.com/office/drawing/2014/main" id="{A36B8E21-031C-975C-E548-3AAF3A8C7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34" y="1575864"/>
            <a:ext cx="1435894" cy="17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53531A9-65F0-B709-50ED-C531E0E804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53400" y="3368944"/>
            <a:ext cx="2268460" cy="1335956"/>
          </a:xfrm>
          <a:prstGeom prst="rect">
            <a:avLst/>
          </a:prstGeom>
        </p:spPr>
      </p:pic>
      <p:pic>
        <p:nvPicPr>
          <p:cNvPr id="90" name="Picture 89" descr="A hand with a blister on it&#10;&#10;Description automatically generated">
            <a:extLst>
              <a:ext uri="{FF2B5EF4-FFF2-40B4-BE49-F238E27FC236}">
                <a16:creationId xmlns:a16="http://schemas.microsoft.com/office/drawing/2014/main" id="{41B84A3E-1A63-6FC0-B2E2-B7768E2DA3B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t="27889" r="19639" b="12012"/>
          <a:stretch/>
        </p:blipFill>
        <p:spPr>
          <a:xfrm rot="5400000">
            <a:off x="8194195" y="3339642"/>
            <a:ext cx="1025060" cy="88996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9382249-E729-5D6F-E3F8-ED22D1A1572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r="7587" b="12903"/>
          <a:stretch/>
        </p:blipFill>
        <p:spPr>
          <a:xfrm>
            <a:off x="4743382" y="1688357"/>
            <a:ext cx="1299188" cy="1170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C9D193-CC3E-DAE4-4B12-979F2634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23" y="336095"/>
            <a:ext cx="8172818" cy="627189"/>
          </a:xfrm>
        </p:spPr>
        <p:txBody>
          <a:bodyPr/>
          <a:lstStyle/>
          <a:p>
            <a:r>
              <a:rPr lang="en-US"/>
              <a:t>Our Experience: Claire and Tasha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5956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Strength and Conditioning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1800" b="1" u="sng"/>
              <a:t>Level 1 </a:t>
            </a:r>
          </a:p>
          <a:p>
            <a:r>
              <a:rPr lang="en-CA" sz="1800"/>
              <a:t>S&amp;C Introductory Internship 24 hrs of shadowing, 24 hours of intern information sessions. Must complete KNPE 345.</a:t>
            </a:r>
          </a:p>
          <a:p>
            <a:pPr marL="0" indent="0">
              <a:buNone/>
            </a:pPr>
            <a:r>
              <a:rPr lang="en-CA" sz="1800" b="1" u="sng"/>
              <a:t>Level 2</a:t>
            </a:r>
          </a:p>
          <a:p>
            <a:r>
              <a:rPr lang="en-CA" sz="1800"/>
              <a:t>KNPE 346/4.5 – S&amp;C Field Placement- 120hrs of assisting in coaching at least 2 varsity teams. These interns must attend a weekly meeting,  attend coaching seminars and complete a research paper.</a:t>
            </a:r>
          </a:p>
          <a:p>
            <a:pPr marL="0" indent="0">
              <a:buNone/>
            </a:pPr>
            <a:r>
              <a:rPr lang="en-CA" sz="1800" b="1" u="sng"/>
              <a:t>Level 3</a:t>
            </a:r>
          </a:p>
          <a:p>
            <a:r>
              <a:rPr lang="en-CA" sz="1800"/>
              <a:t>KNPE 446/4.5 – S&amp;C Internship- 120hrs of varsity coaching and leading one specific team, plus attending a weekly meeting, coaching seminars, and completing a training plan on themselves.</a:t>
            </a:r>
          </a:p>
          <a:p>
            <a:pPr marL="0" indent="0">
              <a:buNone/>
            </a:pPr>
            <a:endParaRPr lang="en-CA" sz="1800" b="1" u="sng">
              <a:latin typeface="+mn-lt"/>
            </a:endParaRPr>
          </a:p>
          <a:p>
            <a:pPr marL="0" indent="0">
              <a:buNone/>
            </a:pPr>
            <a:endParaRPr lang="en-CA" sz="1800" b="1" u="sng">
              <a:latin typeface="+mn-lt"/>
            </a:endParaRPr>
          </a:p>
          <a:p>
            <a:pPr marL="0" indent="0">
              <a:buNone/>
            </a:pPr>
            <a:r>
              <a:rPr lang="en-CA" sz="1800" b="1">
                <a:latin typeface="+mn-lt"/>
              </a:rPr>
              <a:t> 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BEA69F3-4513-BE29-5AC9-D776A909C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51" y="167511"/>
            <a:ext cx="2735035" cy="103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6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We Are</a:t>
            </a:r>
          </a:p>
        </p:txBody>
      </p:sp>
      <p:pic>
        <p:nvPicPr>
          <p:cNvPr id="1026" name="Picture 2" descr="A gym with many exercise equipment&#10;&#10;Description automatically generated">
            <a:extLst>
              <a:ext uri="{FF2B5EF4-FFF2-40B4-BE49-F238E27FC236}">
                <a16:creationId xmlns:a16="http://schemas.microsoft.com/office/drawing/2014/main" id="{D4B8BE5D-6C3E-6F1B-6B16-3C6C28FC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739"/>
            <a:ext cx="9144000" cy="51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8E5EF2F-2595-4D7C-3739-34DBDF3A9016}"/>
              </a:ext>
            </a:extLst>
          </p:cNvPr>
          <p:cNvGrpSpPr/>
          <p:nvPr/>
        </p:nvGrpSpPr>
        <p:grpSpPr>
          <a:xfrm>
            <a:off x="100659" y="1629921"/>
            <a:ext cx="8942681" cy="4682633"/>
            <a:chOff x="-1252112" y="284922"/>
            <a:chExt cx="11648225" cy="615975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E6A660A-3E0A-9AE3-943A-737181889441}"/>
                </a:ext>
              </a:extLst>
            </p:cNvPr>
            <p:cNvSpPr/>
            <p:nvPr/>
          </p:nvSpPr>
          <p:spPr>
            <a:xfrm>
              <a:off x="-1179574" y="284922"/>
              <a:ext cx="2651760" cy="6126480"/>
            </a:xfrm>
            <a:prstGeom prst="roundRect">
              <a:avLst/>
            </a:prstGeom>
            <a:solidFill>
              <a:srgbClr val="002E56"/>
            </a:solidFill>
            <a:ln w="28575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5EFC1B7-A230-DA34-E8F2-E26B83AFB3E4}"/>
                </a:ext>
              </a:extLst>
            </p:cNvPr>
            <p:cNvSpPr/>
            <p:nvPr/>
          </p:nvSpPr>
          <p:spPr>
            <a:xfrm>
              <a:off x="1770890" y="284922"/>
              <a:ext cx="2651760" cy="6126480"/>
            </a:xfrm>
            <a:prstGeom prst="roundRect">
              <a:avLst/>
            </a:prstGeom>
            <a:solidFill>
              <a:srgbClr val="002E56"/>
            </a:solidFill>
            <a:ln w="28575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5AC7E67-5BEA-9C47-A9D8-8D4F0D9AA48D}"/>
                </a:ext>
              </a:extLst>
            </p:cNvPr>
            <p:cNvSpPr/>
            <p:nvPr/>
          </p:nvSpPr>
          <p:spPr>
            <a:xfrm>
              <a:off x="4721354" y="284922"/>
              <a:ext cx="2651760" cy="6126480"/>
            </a:xfrm>
            <a:prstGeom prst="roundRect">
              <a:avLst/>
            </a:prstGeom>
            <a:solidFill>
              <a:srgbClr val="002E56"/>
            </a:solidFill>
            <a:ln w="28575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12B0FA4-FEA3-EE91-E369-8E3493FC2035}"/>
                </a:ext>
              </a:extLst>
            </p:cNvPr>
            <p:cNvSpPr/>
            <p:nvPr/>
          </p:nvSpPr>
          <p:spPr>
            <a:xfrm>
              <a:off x="7671818" y="284922"/>
              <a:ext cx="2651760" cy="6126480"/>
            </a:xfrm>
            <a:prstGeom prst="roundRect">
              <a:avLst/>
            </a:prstGeom>
            <a:solidFill>
              <a:srgbClr val="002E56"/>
            </a:solidFill>
            <a:ln w="28575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" name="TextBox 2">
              <a:extLst>
                <a:ext uri="{FF2B5EF4-FFF2-40B4-BE49-F238E27FC236}">
                  <a16:creationId xmlns:a16="http://schemas.microsoft.com/office/drawing/2014/main" id="{90D63436-97BB-D642-D6D3-2EB7B23E3500}"/>
                </a:ext>
              </a:extLst>
            </p:cNvPr>
            <p:cNvSpPr txBox="1"/>
            <p:nvPr/>
          </p:nvSpPr>
          <p:spPr>
            <a:xfrm>
              <a:off x="-1188779" y="398014"/>
              <a:ext cx="2651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swald" pitchFamily="2" charset="0"/>
                </a:rPr>
                <a:t>Colin McAuslan</a:t>
              </a: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swald" pitchFamily="2" charset="0"/>
              </a:endParaRPr>
            </a:p>
          </p:txBody>
        </p:sp>
        <p:sp>
          <p:nvSpPr>
            <p:cNvPr id="29" name="TextBox 2">
              <a:extLst>
                <a:ext uri="{FF2B5EF4-FFF2-40B4-BE49-F238E27FC236}">
                  <a16:creationId xmlns:a16="http://schemas.microsoft.com/office/drawing/2014/main" id="{E90CA87B-22C2-7789-D667-1CED57B8253C}"/>
                </a:ext>
              </a:extLst>
            </p:cNvPr>
            <p:cNvSpPr txBox="1"/>
            <p:nvPr/>
          </p:nvSpPr>
          <p:spPr>
            <a:xfrm>
              <a:off x="1770890" y="375993"/>
              <a:ext cx="2651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swald" pitchFamily="2" charset="0"/>
                </a:rPr>
                <a:t>Dani Nyman</a:t>
              </a: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swald" pitchFamily="2" charset="0"/>
              </a:endParaRPr>
            </a:p>
          </p:txBody>
        </p:sp>
        <p:sp>
          <p:nvSpPr>
            <p:cNvPr id="30" name="TextBox 2">
              <a:extLst>
                <a:ext uri="{FF2B5EF4-FFF2-40B4-BE49-F238E27FC236}">
                  <a16:creationId xmlns:a16="http://schemas.microsoft.com/office/drawing/2014/main" id="{1C794E22-DB26-D1D7-BA14-1A2375CBF03E}"/>
                </a:ext>
              </a:extLst>
            </p:cNvPr>
            <p:cNvSpPr txBox="1"/>
            <p:nvPr/>
          </p:nvSpPr>
          <p:spPr>
            <a:xfrm>
              <a:off x="4721353" y="375993"/>
              <a:ext cx="2651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swald" pitchFamily="2" charset="0"/>
                </a:rPr>
                <a:t>Nic Gray</a:t>
              </a: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swald" pitchFamily="2" charset="0"/>
              </a:endParaRPr>
            </a:p>
          </p:txBody>
        </p:sp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CADCCA37-63CA-C71C-8B6A-C66FB1301B00}"/>
                </a:ext>
              </a:extLst>
            </p:cNvPr>
            <p:cNvSpPr txBox="1"/>
            <p:nvPr/>
          </p:nvSpPr>
          <p:spPr>
            <a:xfrm>
              <a:off x="7671817" y="375993"/>
              <a:ext cx="2651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swald" pitchFamily="2" charset="0"/>
                </a:rPr>
                <a:t>Evan Karagiozov</a:t>
              </a: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swald" pitchFamily="2" charset="0"/>
              </a:endParaRPr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121D48F6-31D6-59BA-FC64-111C6A29E268}"/>
                </a:ext>
              </a:extLst>
            </p:cNvPr>
            <p:cNvSpPr txBox="1"/>
            <p:nvPr/>
          </p:nvSpPr>
          <p:spPr>
            <a:xfrm>
              <a:off x="-1188780" y="3402980"/>
              <a:ext cx="2651761" cy="2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Lead for Men’s Basketball, Football, &amp; Rowing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Integration with Sports Med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Club Team Relationships and Model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Scheduling &amp; Management of HPC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Integration with KIN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BAA128A8-43F5-C855-E0FB-45639CF5FA92}"/>
                </a:ext>
              </a:extLst>
            </p:cNvPr>
            <p:cNvSpPr txBox="1"/>
            <p:nvPr/>
          </p:nvSpPr>
          <p:spPr>
            <a:xfrm>
              <a:off x="1843425" y="3363682"/>
              <a:ext cx="265176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Lead for Women’s Hockey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Evidence Based Nutritional Support​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Hydration Testing​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631F967F-3BE1-2E70-9566-1D24FEE1F3BB}"/>
                </a:ext>
              </a:extLst>
            </p:cNvPr>
            <p:cNvSpPr txBox="1"/>
            <p:nvPr/>
          </p:nvSpPr>
          <p:spPr>
            <a:xfrm>
              <a:off x="4721352" y="3408197"/>
              <a:ext cx="2651758" cy="303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Lead for Men’s Rugby, Men’s Soccer, Women’s Soccer, Men’s Hockey, &amp; Cross Country​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Sport Science​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Intern Curriculum ​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Club Team Programming and Systems​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AE88EC5-7E74-D130-9D11-D01B4E172EF0}"/>
                </a:ext>
              </a:extLst>
            </p:cNvPr>
            <p:cNvSpPr/>
            <p:nvPr/>
          </p:nvSpPr>
          <p:spPr>
            <a:xfrm>
              <a:off x="-905255" y="911216"/>
              <a:ext cx="2103120" cy="210312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12700" cap="flat" cmpd="sng" algn="ctr">
              <a:solidFill>
                <a:srgbClr val="EEB21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9pPr>
            </a:lstStyle>
            <a:p>
              <a:endParaRPr lang="en-CA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A583574-2D6D-F872-C194-27B17A8A13DD}"/>
                </a:ext>
              </a:extLst>
            </p:cNvPr>
            <p:cNvSpPr/>
            <p:nvPr/>
          </p:nvSpPr>
          <p:spPr>
            <a:xfrm>
              <a:off x="2045209" y="867174"/>
              <a:ext cx="2103120" cy="210312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12700" cap="flat" cmpd="sng" algn="ctr">
              <a:solidFill>
                <a:srgbClr val="EEB21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9pPr>
            </a:lstStyle>
            <a:p>
              <a:endParaRPr lang="en-CA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B5896D8-614E-6A37-6931-4C25F20B90C7}"/>
                </a:ext>
              </a:extLst>
            </p:cNvPr>
            <p:cNvSpPr/>
            <p:nvPr/>
          </p:nvSpPr>
          <p:spPr>
            <a:xfrm>
              <a:off x="4995673" y="867174"/>
              <a:ext cx="2103120" cy="2103120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12700" cap="flat" cmpd="sng" algn="ctr">
              <a:solidFill>
                <a:srgbClr val="EEB21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9pPr>
            </a:lstStyle>
            <a:p>
              <a:endParaRPr lang="en-CA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63AAB38-29A9-84B3-3F47-7B0E45245A15}"/>
                </a:ext>
              </a:extLst>
            </p:cNvPr>
            <p:cNvSpPr/>
            <p:nvPr/>
          </p:nvSpPr>
          <p:spPr>
            <a:xfrm>
              <a:off x="7946137" y="867174"/>
              <a:ext cx="2103120" cy="2103120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12700" cap="flat" cmpd="sng" algn="ctr">
              <a:solidFill>
                <a:srgbClr val="EEB21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defRPr>
              </a:lvl9pPr>
            </a:lstStyle>
            <a:p>
              <a:endParaRPr lang="en-CA"/>
            </a:p>
          </p:txBody>
        </p:sp>
        <p:sp>
          <p:nvSpPr>
            <p:cNvPr id="39" name="TextBox 16">
              <a:extLst>
                <a:ext uri="{FF2B5EF4-FFF2-40B4-BE49-F238E27FC236}">
                  <a16:creationId xmlns:a16="http://schemas.microsoft.com/office/drawing/2014/main" id="{1799DD1B-E9EE-2C87-9D19-5352DA617D67}"/>
                </a:ext>
              </a:extLst>
            </p:cNvPr>
            <p:cNvSpPr txBox="1"/>
            <p:nvPr/>
          </p:nvSpPr>
          <p:spPr>
            <a:xfrm>
              <a:off x="7671815" y="3408197"/>
              <a:ext cx="2651761" cy="2753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Lead for Women’s Rugby, Women’s Basketball, Women’s Volleyball, &amp; Men’s Volleyball​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Intern Curriculum​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Community Liaison​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Club Team Programming and Systems​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Fusion/iWork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DB4E80D-57C5-8899-5F0D-19500DAF8009}"/>
                </a:ext>
              </a:extLst>
            </p:cNvPr>
            <p:cNvSpPr/>
            <p:nvPr/>
          </p:nvSpPr>
          <p:spPr>
            <a:xfrm>
              <a:off x="-1252112" y="2941847"/>
              <a:ext cx="2796833" cy="365760"/>
            </a:xfrm>
            <a:prstGeom prst="roundRect">
              <a:avLst>
                <a:gd name="adj" fmla="val 18713"/>
              </a:avLst>
            </a:prstGeom>
            <a:solidFill>
              <a:srgbClr val="EEB211"/>
            </a:solidFill>
            <a:ln w="28575" cap="flat" cmpd="sng" algn="ctr">
              <a:solidFill>
                <a:srgbClr val="002E56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" pitchFamily="2" charset="0"/>
                  <a:cs typeface="Helvetica" panose="020B0604020202020204" pitchFamily="34" charset="0"/>
                </a:rPr>
                <a:t>Head Coach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52184B6-51ED-C29F-98A2-6FFA0EE856EB}"/>
                </a:ext>
              </a:extLst>
            </p:cNvPr>
            <p:cNvSpPr/>
            <p:nvPr/>
          </p:nvSpPr>
          <p:spPr>
            <a:xfrm>
              <a:off x="1698352" y="2953516"/>
              <a:ext cx="2796833" cy="365760"/>
            </a:xfrm>
            <a:prstGeom prst="roundRect">
              <a:avLst>
                <a:gd name="adj" fmla="val 18713"/>
              </a:avLst>
            </a:prstGeom>
            <a:solidFill>
              <a:srgbClr val="EEB211"/>
            </a:solidFill>
            <a:ln w="28575" cap="flat" cmpd="sng" algn="ctr">
              <a:solidFill>
                <a:srgbClr val="002E56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" pitchFamily="2" charset="0"/>
                  <a:cs typeface="Helvetica" panose="020B0604020202020204" pitchFamily="34" charset="0"/>
                </a:rPr>
                <a:t>Graduate Assistant Coach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46A592D-5646-8E59-624E-CE1CBF540235}"/>
                </a:ext>
              </a:extLst>
            </p:cNvPr>
            <p:cNvSpPr/>
            <p:nvPr/>
          </p:nvSpPr>
          <p:spPr>
            <a:xfrm>
              <a:off x="4648816" y="2936630"/>
              <a:ext cx="2796833" cy="365760"/>
            </a:xfrm>
            <a:prstGeom prst="roundRect">
              <a:avLst>
                <a:gd name="adj" fmla="val 18713"/>
              </a:avLst>
            </a:prstGeom>
            <a:solidFill>
              <a:srgbClr val="EEB211"/>
            </a:solidFill>
            <a:ln w="28575" cap="flat" cmpd="sng" algn="ctr">
              <a:solidFill>
                <a:srgbClr val="002E56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" pitchFamily="2" charset="0"/>
                  <a:cs typeface="Helvetica" panose="020B0604020202020204" pitchFamily="34" charset="0"/>
                </a:rPr>
                <a:t>Assistant Coach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E6996A0-F69E-ACB3-CDA1-D2F3BAF75009}"/>
                </a:ext>
              </a:extLst>
            </p:cNvPr>
            <p:cNvSpPr/>
            <p:nvPr/>
          </p:nvSpPr>
          <p:spPr>
            <a:xfrm>
              <a:off x="7599280" y="2936630"/>
              <a:ext cx="2796833" cy="365760"/>
            </a:xfrm>
            <a:prstGeom prst="roundRect">
              <a:avLst>
                <a:gd name="adj" fmla="val 18713"/>
              </a:avLst>
            </a:prstGeom>
            <a:solidFill>
              <a:srgbClr val="EEB211"/>
            </a:solidFill>
            <a:ln w="28575" cap="flat" cmpd="sng" algn="ctr">
              <a:solidFill>
                <a:srgbClr val="002E56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" pitchFamily="2" charset="0"/>
                  <a:cs typeface="Helvetica" panose="020B0604020202020204" pitchFamily="34" charset="0"/>
                </a:rPr>
                <a:t>Assistant Coach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6119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 Do 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785752-4AE8-0CC4-E45A-85A3D12B18C0}"/>
              </a:ext>
            </a:extLst>
          </p:cNvPr>
          <p:cNvGrpSpPr/>
          <p:nvPr/>
        </p:nvGrpSpPr>
        <p:grpSpPr>
          <a:xfrm>
            <a:off x="1787912" y="1618544"/>
            <a:ext cx="2799253" cy="1522620"/>
            <a:chOff x="55171" y="1978576"/>
            <a:chExt cx="2152823" cy="1522620"/>
          </a:xfrm>
        </p:grpSpPr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9C5E77C1-2133-71FC-694F-B4336C74AB19}"/>
                </a:ext>
              </a:extLst>
            </p:cNvPr>
            <p:cNvSpPr/>
            <p:nvPr/>
          </p:nvSpPr>
          <p:spPr>
            <a:xfrm>
              <a:off x="76238" y="1978576"/>
              <a:ext cx="2131756" cy="363649"/>
            </a:xfrm>
            <a:prstGeom prst="roundRect">
              <a:avLst/>
            </a:prstGeom>
            <a:solidFill>
              <a:srgbClr val="002E56"/>
            </a:solidFill>
            <a:ln w="19050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-US" sz="1400">
                  <a:solidFill>
                    <a:sysClr val="window" lastClr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Professional</a:t>
              </a:r>
            </a:p>
          </p:txBody>
        </p:sp>
        <p:sp>
          <p:nvSpPr>
            <p:cNvPr id="1025" name="TextBox 3">
              <a:extLst>
                <a:ext uri="{FF2B5EF4-FFF2-40B4-BE49-F238E27FC236}">
                  <a16:creationId xmlns:a16="http://schemas.microsoft.com/office/drawing/2014/main" id="{7A82C7EF-B457-0E98-08FB-2322C65BAC45}"/>
                </a:ext>
              </a:extLst>
            </p:cNvPr>
            <p:cNvSpPr txBox="1"/>
            <p:nvPr/>
          </p:nvSpPr>
          <p:spPr>
            <a:xfrm>
              <a:off x="55171" y="2331645"/>
              <a:ext cx="213175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 aspire to represent our program, athletes, department and University with the utmost professionalism both on and off campus​​.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1DCEBD-C50C-9FF5-B2B0-374EFB6A60C7}"/>
              </a:ext>
            </a:extLst>
          </p:cNvPr>
          <p:cNvGrpSpPr/>
          <p:nvPr/>
        </p:nvGrpSpPr>
        <p:grpSpPr>
          <a:xfrm>
            <a:off x="4860032" y="1628800"/>
            <a:ext cx="2788452" cy="1534957"/>
            <a:chOff x="2335664" y="1967997"/>
            <a:chExt cx="2144516" cy="1534957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E742FAB1-1BB2-3E33-99C5-E31EF405B77E}"/>
                </a:ext>
              </a:extLst>
            </p:cNvPr>
            <p:cNvSpPr/>
            <p:nvPr/>
          </p:nvSpPr>
          <p:spPr>
            <a:xfrm>
              <a:off x="2335664" y="1967997"/>
              <a:ext cx="2131756" cy="363649"/>
            </a:xfrm>
            <a:prstGeom prst="roundRect">
              <a:avLst/>
            </a:prstGeom>
            <a:solidFill>
              <a:srgbClr val="002E56"/>
            </a:solidFill>
            <a:ln w="19050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-US" sz="1400">
                  <a:solidFill>
                    <a:sysClr val="window" lastClr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Leadership</a:t>
              </a:r>
            </a:p>
          </p:txBody>
        </p:sp>
        <p:sp>
          <p:nvSpPr>
            <p:cNvPr id="63" name="TextBox 6">
              <a:extLst>
                <a:ext uri="{FF2B5EF4-FFF2-40B4-BE49-F238E27FC236}">
                  <a16:creationId xmlns:a16="http://schemas.microsoft.com/office/drawing/2014/main" id="{62290752-4011-43F4-7776-D1A53C6E1358}"/>
                </a:ext>
              </a:extLst>
            </p:cNvPr>
            <p:cNvSpPr txBox="1"/>
            <p:nvPr/>
          </p:nvSpPr>
          <p:spPr>
            <a:xfrm>
              <a:off x="2348424" y="2333403"/>
              <a:ext cx="213175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 embrace our role as leaders by listening, learning and empowering those around us towards achieving a common goal​​.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9AFA60-8FD1-3D60-0C76-68D2712F3E84}"/>
              </a:ext>
            </a:extLst>
          </p:cNvPr>
          <p:cNvGrpSpPr/>
          <p:nvPr/>
        </p:nvGrpSpPr>
        <p:grpSpPr>
          <a:xfrm>
            <a:off x="226012" y="3408113"/>
            <a:ext cx="2832436" cy="1116616"/>
            <a:chOff x="4595090" y="1978578"/>
            <a:chExt cx="2178343" cy="111661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71352DB1-39CC-752D-FC39-A40153F33943}"/>
                </a:ext>
              </a:extLst>
            </p:cNvPr>
            <p:cNvSpPr/>
            <p:nvPr/>
          </p:nvSpPr>
          <p:spPr>
            <a:xfrm>
              <a:off x="4595090" y="1978578"/>
              <a:ext cx="2131756" cy="363649"/>
            </a:xfrm>
            <a:prstGeom prst="roundRect">
              <a:avLst/>
            </a:prstGeom>
            <a:solidFill>
              <a:srgbClr val="002E56"/>
            </a:solidFill>
            <a:ln w="19050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-US" sz="1400">
                  <a:solidFill>
                    <a:sysClr val="window" lastClr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Integrity</a:t>
              </a:r>
            </a:p>
          </p:txBody>
        </p:sp>
        <p:sp>
          <p:nvSpPr>
            <p:cNvPr id="61" name="TextBox 9">
              <a:extLst>
                <a:ext uri="{FF2B5EF4-FFF2-40B4-BE49-F238E27FC236}">
                  <a16:creationId xmlns:a16="http://schemas.microsoft.com/office/drawing/2014/main" id="{732A43C9-66CF-8809-431C-4B12A13D3CA4}"/>
                </a:ext>
              </a:extLst>
            </p:cNvPr>
            <p:cNvSpPr txBox="1"/>
            <p:nvPr/>
          </p:nvSpPr>
          <p:spPr>
            <a:xfrm>
              <a:off x="4641677" y="2356530"/>
              <a:ext cx="213175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 must personify and practice our foundational principles daily as individuals and a collective​​.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8A3615-5430-9AEC-9CE8-32CECCB4A543}"/>
              </a:ext>
            </a:extLst>
          </p:cNvPr>
          <p:cNvGrpSpPr/>
          <p:nvPr/>
        </p:nvGrpSpPr>
        <p:grpSpPr>
          <a:xfrm>
            <a:off x="3257979" y="3402179"/>
            <a:ext cx="2788452" cy="1309261"/>
            <a:chOff x="6854516" y="1967996"/>
            <a:chExt cx="2144516" cy="130926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93677D0-21E4-6741-19EB-C143297DCCC9}"/>
                </a:ext>
              </a:extLst>
            </p:cNvPr>
            <p:cNvSpPr/>
            <p:nvPr/>
          </p:nvSpPr>
          <p:spPr>
            <a:xfrm>
              <a:off x="6854516" y="1967996"/>
              <a:ext cx="2131756" cy="363649"/>
            </a:xfrm>
            <a:prstGeom prst="roundRect">
              <a:avLst/>
            </a:prstGeom>
            <a:solidFill>
              <a:srgbClr val="002E56"/>
            </a:solidFill>
            <a:ln w="19050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-US" sz="1400">
                  <a:solidFill>
                    <a:sysClr val="window" lastClr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Educational</a:t>
              </a:r>
            </a:p>
          </p:txBody>
        </p:sp>
        <p:sp>
          <p:nvSpPr>
            <p:cNvPr id="59" name="TextBox 12">
              <a:extLst>
                <a:ext uri="{FF2B5EF4-FFF2-40B4-BE49-F238E27FC236}">
                  <a16:creationId xmlns:a16="http://schemas.microsoft.com/office/drawing/2014/main" id="{84958B83-ED1C-E0DD-8137-CA3473963D54}"/>
                </a:ext>
              </a:extLst>
            </p:cNvPr>
            <p:cNvSpPr txBox="1"/>
            <p:nvPr/>
          </p:nvSpPr>
          <p:spPr>
            <a:xfrm>
              <a:off x="6867276" y="2323150"/>
              <a:ext cx="213175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Intellectual curiosity is essential to our evolution as coaches and people​​.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endParaRPr lang="en-US" sz="1400" b="1">
                <a:solidFill>
                  <a:srgbClr val="002E5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7BB2F5C-9B53-FE3E-CF91-041B104062F4}"/>
              </a:ext>
            </a:extLst>
          </p:cNvPr>
          <p:cNvGrpSpPr/>
          <p:nvPr/>
        </p:nvGrpSpPr>
        <p:grpSpPr>
          <a:xfrm>
            <a:off x="6245962" y="3402179"/>
            <a:ext cx="2771860" cy="1332060"/>
            <a:chOff x="9113942" y="1978577"/>
            <a:chExt cx="2131756" cy="133206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0F490AB-1941-98FB-C4F8-5631AB219501}"/>
                </a:ext>
              </a:extLst>
            </p:cNvPr>
            <p:cNvSpPr/>
            <p:nvPr/>
          </p:nvSpPr>
          <p:spPr>
            <a:xfrm>
              <a:off x="9113942" y="1978577"/>
              <a:ext cx="2131756" cy="363649"/>
            </a:xfrm>
            <a:prstGeom prst="roundRect">
              <a:avLst/>
            </a:prstGeom>
            <a:solidFill>
              <a:srgbClr val="002E56"/>
            </a:solidFill>
            <a:ln w="19050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-US" sz="1400">
                  <a:solidFill>
                    <a:sysClr val="window" lastClr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Support</a:t>
              </a:r>
            </a:p>
          </p:txBody>
        </p:sp>
        <p:sp>
          <p:nvSpPr>
            <p:cNvPr id="57" name="TextBox 15">
              <a:extLst>
                <a:ext uri="{FF2B5EF4-FFF2-40B4-BE49-F238E27FC236}">
                  <a16:creationId xmlns:a16="http://schemas.microsoft.com/office/drawing/2014/main" id="{5A1C8225-CF4F-F922-F941-E3F045917970}"/>
                </a:ext>
              </a:extLst>
            </p:cNvPr>
            <p:cNvSpPr txBox="1"/>
            <p:nvPr/>
          </p:nvSpPr>
          <p:spPr>
            <a:xfrm>
              <a:off x="9113942" y="2356530"/>
              <a:ext cx="213175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 look to actively support and assist our athletes, coaches, department, university, and community whenever possible.​​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F4A4CB-EC1D-D34F-BFF0-6E6618C084BD}"/>
              </a:ext>
            </a:extLst>
          </p:cNvPr>
          <p:cNvGrpSpPr/>
          <p:nvPr/>
        </p:nvGrpSpPr>
        <p:grpSpPr>
          <a:xfrm>
            <a:off x="4968099" y="5063764"/>
            <a:ext cx="2771860" cy="1102313"/>
            <a:chOff x="7252126" y="4281417"/>
            <a:chExt cx="2131756" cy="1102313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EDC6BA4-BC40-FB1F-7CA2-72FD34CF5AA8}"/>
                </a:ext>
              </a:extLst>
            </p:cNvPr>
            <p:cNvSpPr/>
            <p:nvPr/>
          </p:nvSpPr>
          <p:spPr>
            <a:xfrm>
              <a:off x="7252126" y="4281417"/>
              <a:ext cx="2131756" cy="363649"/>
            </a:xfrm>
            <a:prstGeom prst="roundRect">
              <a:avLst/>
            </a:prstGeom>
            <a:solidFill>
              <a:srgbClr val="002E56"/>
            </a:solidFill>
            <a:ln w="19050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-US" sz="1400">
                  <a:solidFill>
                    <a:sysClr val="window" lastClr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Inclusivity</a:t>
              </a:r>
            </a:p>
          </p:txBody>
        </p:sp>
        <p:sp>
          <p:nvSpPr>
            <p:cNvPr id="55" name="TextBox 18">
              <a:extLst>
                <a:ext uri="{FF2B5EF4-FFF2-40B4-BE49-F238E27FC236}">
                  <a16:creationId xmlns:a16="http://schemas.microsoft.com/office/drawing/2014/main" id="{5EE360DC-D0A5-1F12-30D1-B564ED3D2ED0}"/>
                </a:ext>
              </a:extLst>
            </p:cNvPr>
            <p:cNvSpPr txBox="1"/>
            <p:nvPr/>
          </p:nvSpPr>
          <p:spPr>
            <a:xfrm>
              <a:off x="7252126" y="4645066"/>
              <a:ext cx="213175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 foster an environment where </a:t>
              </a:r>
              <a:r>
                <a:rPr lang="en-US" sz="1400" u="sng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everyone</a:t>
              </a:r>
              <a:r>
                <a:rPr lang="en-US" sz="1400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can learn, be challenged and evolve.</a:t>
              </a:r>
              <a:endParaRPr lang="en-US" sz="1400" b="1">
                <a:solidFill>
                  <a:srgbClr val="002E5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8CE17C3-7508-A1EF-1B61-EDE04756584A}"/>
              </a:ext>
            </a:extLst>
          </p:cNvPr>
          <p:cNvGrpSpPr/>
          <p:nvPr/>
        </p:nvGrpSpPr>
        <p:grpSpPr>
          <a:xfrm>
            <a:off x="1815305" y="5063764"/>
            <a:ext cx="2771860" cy="1533200"/>
            <a:chOff x="9923791" y="4281417"/>
            <a:chExt cx="2131756" cy="153320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F69DC22-7BDA-AE8F-2189-CF0F2AA7DF95}"/>
                </a:ext>
              </a:extLst>
            </p:cNvPr>
            <p:cNvSpPr/>
            <p:nvPr/>
          </p:nvSpPr>
          <p:spPr>
            <a:xfrm>
              <a:off x="9923791" y="4281417"/>
              <a:ext cx="2131756" cy="363649"/>
            </a:xfrm>
            <a:prstGeom prst="roundRect">
              <a:avLst/>
            </a:prstGeom>
            <a:solidFill>
              <a:srgbClr val="002E56"/>
            </a:solidFill>
            <a:ln w="19050" cap="flat" cmpd="sng" algn="ctr">
              <a:solidFill>
                <a:srgbClr val="EEB211"/>
              </a:solidFill>
              <a:prstDash val="solid"/>
              <a:miter lim="800000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algn="ctr"/>
              <a:r>
                <a:rPr lang="en-US" sz="1400">
                  <a:solidFill>
                    <a:sysClr val="window" lastClr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Transference</a:t>
              </a:r>
            </a:p>
          </p:txBody>
        </p:sp>
        <p:sp>
          <p:nvSpPr>
            <p:cNvPr id="53" name="TextBox 21">
              <a:extLst>
                <a:ext uri="{FF2B5EF4-FFF2-40B4-BE49-F238E27FC236}">
                  <a16:creationId xmlns:a16="http://schemas.microsoft.com/office/drawing/2014/main" id="{C74B3E52-BC10-BC35-DD02-79D03C22AB88}"/>
                </a:ext>
              </a:extLst>
            </p:cNvPr>
            <p:cNvSpPr txBox="1"/>
            <p:nvPr/>
          </p:nvSpPr>
          <p:spPr>
            <a:xfrm>
              <a:off x="9923791" y="4645066"/>
              <a:ext cx="213175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Calibri" panose="020F0502020204030204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rgbClr val="002E5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 strive to teach student athletes and interns transferable skills and lessons through training that will prepare them for a successful future.</a:t>
              </a:r>
              <a:endParaRPr lang="en-US" sz="1400" b="1">
                <a:solidFill>
                  <a:srgbClr val="002E5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123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Do</a:t>
            </a:r>
          </a:p>
        </p:txBody>
      </p:sp>
      <p:pic>
        <p:nvPicPr>
          <p:cNvPr id="5" name="Online Media 4" title="Queen's High Performance Training Centre Facility Tour">
            <a:hlinkClick r:id="" action="ppaction://media"/>
            <a:extLst>
              <a:ext uri="{FF2B5EF4-FFF2-40B4-BE49-F238E27FC236}">
                <a16:creationId xmlns:a16="http://schemas.microsoft.com/office/drawing/2014/main" id="{96B57098-567F-8807-2661-7B3DBAF440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33154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0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92370"/>
            <a:ext cx="8172818" cy="627189"/>
          </a:xfrm>
        </p:spPr>
        <p:txBody>
          <a:bodyPr/>
          <a:lstStyle/>
          <a:p>
            <a:r>
              <a:rPr lang="en-US"/>
              <a:t>What We Do</a:t>
            </a:r>
          </a:p>
        </p:txBody>
      </p:sp>
      <p:pic>
        <p:nvPicPr>
          <p:cNvPr id="3" name="Online Media 2" title="Linear Sprinting">
            <a:hlinkClick r:id="" action="ppaction://media"/>
            <a:extLst>
              <a:ext uri="{FF2B5EF4-FFF2-40B4-BE49-F238E27FC236}">
                <a16:creationId xmlns:a16="http://schemas.microsoft.com/office/drawing/2014/main" id="{2FD4CFAC-0CAF-3620-F183-D4892AE561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Do</a:t>
            </a:r>
          </a:p>
        </p:txBody>
      </p:sp>
      <p:pic>
        <p:nvPicPr>
          <p:cNvPr id="1026" name="Picture 2" descr="Raymer Strength is now using TeamBuildr! — Raymer Strength">
            <a:extLst>
              <a:ext uri="{FF2B5EF4-FFF2-40B4-BE49-F238E27FC236}">
                <a16:creationId xmlns:a16="http://schemas.microsoft.com/office/drawing/2014/main" id="{79D279D3-0AD7-0185-A540-6A8AC749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05965"/>
            <a:ext cx="6663779" cy="58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line Strength and Conditioning Software - TeamBuildr">
            <a:extLst>
              <a:ext uri="{FF2B5EF4-FFF2-40B4-BE49-F238E27FC236}">
                <a16:creationId xmlns:a16="http://schemas.microsoft.com/office/drawing/2014/main" id="{C2ACE16C-F137-DA02-C041-CE957E36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6" y="3071340"/>
            <a:ext cx="3686336" cy="62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81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Today’s 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5010484"/>
          </a:xfrm>
        </p:spPr>
        <p:txBody>
          <a:bodyPr>
            <a:normAutofit fontScale="92500" lnSpcReduction="20000"/>
          </a:bodyPr>
          <a:lstStyle/>
          <a:p>
            <a:r>
              <a:rPr lang="en-CA" sz="1900"/>
              <a:t>SKHS Mini-Streams</a:t>
            </a:r>
          </a:p>
          <a:p>
            <a:pPr lvl="1"/>
            <a:r>
              <a:rPr lang="en-CA" sz="1900"/>
              <a:t>Eligibility </a:t>
            </a:r>
          </a:p>
          <a:p>
            <a:pPr lvl="1"/>
            <a:r>
              <a:rPr lang="en-CA" sz="1900"/>
              <a:t>Mini-Stream Options</a:t>
            </a:r>
          </a:p>
          <a:p>
            <a:pPr lvl="2"/>
            <a:r>
              <a:rPr lang="en-CA" sz="1900"/>
              <a:t>Athletic Therapy </a:t>
            </a:r>
          </a:p>
          <a:p>
            <a:pPr lvl="2"/>
            <a:r>
              <a:rPr lang="en-CA" sz="1900"/>
              <a:t>Strength &amp; Conditioning</a:t>
            </a:r>
          </a:p>
          <a:p>
            <a:pPr lvl="1"/>
            <a:r>
              <a:rPr lang="en-CA" sz="1900"/>
              <a:t>Application Process</a:t>
            </a:r>
          </a:p>
          <a:p>
            <a:r>
              <a:rPr lang="en-CA" sz="1900"/>
              <a:t>Research–based Mini-Stream</a:t>
            </a:r>
          </a:p>
          <a:p>
            <a:r>
              <a:rPr lang="en-CA" sz="1900"/>
              <a:t>KNPE/HLTH 300: Community-based Practicum </a:t>
            </a:r>
          </a:p>
          <a:p>
            <a:r>
              <a:rPr lang="en-CA" sz="1900"/>
              <a:t>Disability &amp; Physical Activity Certificate (DIPA)</a:t>
            </a:r>
          </a:p>
          <a:p>
            <a:r>
              <a:rPr lang="en-CA" sz="1900"/>
              <a:t>Questions</a:t>
            </a:r>
          </a:p>
          <a:p>
            <a:pPr marL="0" indent="0">
              <a:buNone/>
            </a:pPr>
            <a:endParaRPr lang="en-CA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3224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72818" cy="627189"/>
          </a:xfrm>
        </p:spPr>
        <p:txBody>
          <a:bodyPr/>
          <a:lstStyle/>
          <a:p>
            <a:r>
              <a:rPr lang="en-US"/>
              <a:t>What We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598DD-A257-DE07-2B45-C3A03E07D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26" y="790266"/>
            <a:ext cx="7190347" cy="5877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C49995-9BA1-FB62-C732-A537FBA01E30}"/>
              </a:ext>
            </a:extLst>
          </p:cNvPr>
          <p:cNvSpPr/>
          <p:nvPr/>
        </p:nvSpPr>
        <p:spPr>
          <a:xfrm>
            <a:off x="5004048" y="908720"/>
            <a:ext cx="936104" cy="1951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1EAC3-B494-7699-E993-F76EC27D91EC}"/>
              </a:ext>
            </a:extLst>
          </p:cNvPr>
          <p:cNvSpPr/>
          <p:nvPr/>
        </p:nvSpPr>
        <p:spPr>
          <a:xfrm>
            <a:off x="2843808" y="1222314"/>
            <a:ext cx="936104" cy="1951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EB923-6992-47ED-C85D-F5A3F8BC2250}"/>
              </a:ext>
            </a:extLst>
          </p:cNvPr>
          <p:cNvSpPr/>
          <p:nvPr/>
        </p:nvSpPr>
        <p:spPr>
          <a:xfrm>
            <a:off x="4325199" y="1196752"/>
            <a:ext cx="678849" cy="1951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5ACBAE-6EE5-D68D-9186-62B99566D899}"/>
              </a:ext>
            </a:extLst>
          </p:cNvPr>
          <p:cNvSpPr/>
          <p:nvPr/>
        </p:nvSpPr>
        <p:spPr>
          <a:xfrm>
            <a:off x="4527756" y="2996952"/>
            <a:ext cx="678849" cy="1951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D6E871-92FB-6CD8-4A95-48BD9A803CD2}"/>
              </a:ext>
            </a:extLst>
          </p:cNvPr>
          <p:cNvSpPr/>
          <p:nvPr/>
        </p:nvSpPr>
        <p:spPr>
          <a:xfrm>
            <a:off x="4757247" y="4797152"/>
            <a:ext cx="678849" cy="1951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0F45A-D400-5D9E-FDE6-BFFBB642B4C5}"/>
              </a:ext>
            </a:extLst>
          </p:cNvPr>
          <p:cNvSpPr/>
          <p:nvPr/>
        </p:nvSpPr>
        <p:spPr>
          <a:xfrm>
            <a:off x="1187624" y="3933057"/>
            <a:ext cx="678849" cy="1440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2870E4-CD4B-2265-853E-CC4E0087799A}"/>
              </a:ext>
            </a:extLst>
          </p:cNvPr>
          <p:cNvSpPr/>
          <p:nvPr/>
        </p:nvSpPr>
        <p:spPr>
          <a:xfrm>
            <a:off x="1187624" y="1147451"/>
            <a:ext cx="678849" cy="9854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9947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EAA03-23FF-3E81-17AF-08A587C9B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70" y="4005064"/>
            <a:ext cx="5427607" cy="2376264"/>
          </a:xfrm>
          <a:prstGeom prst="rect">
            <a:avLst/>
          </a:prstGeom>
        </p:spPr>
      </p:pic>
      <p:pic>
        <p:nvPicPr>
          <p:cNvPr id="4" name="Picture 4" descr="Image result for pool recovery">
            <a:extLst>
              <a:ext uri="{FF2B5EF4-FFF2-40B4-BE49-F238E27FC236}">
                <a16:creationId xmlns:a16="http://schemas.microsoft.com/office/drawing/2014/main" id="{AA551278-2776-F668-93ED-A8EDCB65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46" y="736686"/>
            <a:ext cx="4786336" cy="269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carpet in a room&#10;&#10;Description automatically generated">
            <a:extLst>
              <a:ext uri="{FF2B5EF4-FFF2-40B4-BE49-F238E27FC236}">
                <a16:creationId xmlns:a16="http://schemas.microsoft.com/office/drawing/2014/main" id="{FDE95F0A-1363-C376-B77B-7DD6DC3E4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82843"/>
            <a:ext cx="2898175" cy="25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21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92370"/>
            <a:ext cx="8172818" cy="627189"/>
          </a:xfrm>
        </p:spPr>
        <p:txBody>
          <a:bodyPr/>
          <a:lstStyle/>
          <a:p>
            <a:r>
              <a:rPr lang="en-US"/>
              <a:t>What We Do</a:t>
            </a:r>
          </a:p>
        </p:txBody>
      </p:sp>
      <p:pic>
        <p:nvPicPr>
          <p:cNvPr id="6" name="Picture 5" descr="A diagram of a timeline&#10;&#10;Description automatically generated with medium confidence">
            <a:extLst>
              <a:ext uri="{FF2B5EF4-FFF2-40B4-BE49-F238E27FC236}">
                <a16:creationId xmlns:a16="http://schemas.microsoft.com/office/drawing/2014/main" id="{4E3363F7-1329-8317-682E-8B5EB114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559"/>
            <a:ext cx="9144000" cy="57826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C98C9C-043F-BB5B-9D4B-6A51377C0013}"/>
              </a:ext>
            </a:extLst>
          </p:cNvPr>
          <p:cNvSpPr/>
          <p:nvPr/>
        </p:nvSpPr>
        <p:spPr>
          <a:xfrm>
            <a:off x="107504" y="1196752"/>
            <a:ext cx="5184576" cy="648072"/>
          </a:xfrm>
          <a:prstGeom prst="rect">
            <a:avLst/>
          </a:prstGeom>
          <a:solidFill>
            <a:srgbClr val="091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4EC8F-0D34-837D-4D0A-AA0648449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68375"/>
            <a:ext cx="25622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4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92370"/>
            <a:ext cx="8172818" cy="627189"/>
          </a:xfrm>
        </p:spPr>
        <p:txBody>
          <a:bodyPr/>
          <a:lstStyle/>
          <a:p>
            <a:r>
              <a:rPr lang="en-US"/>
              <a:t>What We Do</a:t>
            </a:r>
          </a:p>
        </p:txBody>
      </p:sp>
      <p:pic>
        <p:nvPicPr>
          <p:cNvPr id="4" name="Online Media 3" title="HPC 2.0">
            <a:hlinkClick r:id="" action="ppaction://media"/>
            <a:extLst>
              <a:ext uri="{FF2B5EF4-FFF2-40B4-BE49-F238E27FC236}">
                <a16:creationId xmlns:a16="http://schemas.microsoft.com/office/drawing/2014/main" id="{43059457-5D75-864D-43D8-8C1512D312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2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Alumni Network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01A399-DE68-46DD-8CF5-3B2C49504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0" y="1484784"/>
            <a:ext cx="8784299" cy="4941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663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Alumni Network</a:t>
            </a:r>
          </a:p>
        </p:txBody>
      </p:sp>
      <p:pic>
        <p:nvPicPr>
          <p:cNvPr id="2050" name="Picture 2" descr="A man carries the Stanley Cup.">
            <a:extLst>
              <a:ext uri="{FF2B5EF4-FFF2-40B4-BE49-F238E27FC236}">
                <a16:creationId xmlns:a16="http://schemas.microsoft.com/office/drawing/2014/main" id="{5F1A16D7-3767-FEB7-16F9-350B6FF1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7123"/>
            <a:ext cx="76200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3179936-90A3-F7F3-1C4C-2D9E6447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" y="5954506"/>
            <a:ext cx="914400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237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476672"/>
            <a:ext cx="8172818" cy="627189"/>
          </a:xfrm>
        </p:spPr>
        <p:txBody>
          <a:bodyPr/>
          <a:lstStyle/>
          <a:p>
            <a:r>
              <a:rPr lang="en-US"/>
              <a:t>Culture</a:t>
            </a: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D870D55D-2529-4857-6232-69CEA7773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28"/>
          <a:stretch/>
        </p:blipFill>
        <p:spPr>
          <a:xfrm>
            <a:off x="211122" y="3045473"/>
            <a:ext cx="6223233" cy="92845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20" descr="Text, letter">
            <a:extLst>
              <a:ext uri="{FF2B5EF4-FFF2-40B4-BE49-F238E27FC236}">
                <a16:creationId xmlns:a16="http://schemas.microsoft.com/office/drawing/2014/main" id="{2C3A15E4-B7B9-1BF9-F474-9F91E53B2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7" y="980728"/>
            <a:ext cx="7732485" cy="7284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18" descr="Text, letter">
            <a:extLst>
              <a:ext uri="{FF2B5EF4-FFF2-40B4-BE49-F238E27FC236}">
                <a16:creationId xmlns:a16="http://schemas.microsoft.com/office/drawing/2014/main" id="{B3CD22F4-8689-97A8-B4A4-097BF84F7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958" y="1799928"/>
            <a:ext cx="5046793" cy="110477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17E8406-46D6-1217-0D81-5D2636EC12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7" t="7046" b="-1"/>
          <a:stretch/>
        </p:blipFill>
        <p:spPr>
          <a:xfrm>
            <a:off x="1749887" y="4091432"/>
            <a:ext cx="7394113" cy="29904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A group of people holding their hands up&#10;&#10;Description automatically generated">
            <a:extLst>
              <a:ext uri="{FF2B5EF4-FFF2-40B4-BE49-F238E27FC236}">
                <a16:creationId xmlns:a16="http://schemas.microsoft.com/office/drawing/2014/main" id="{C233BD8F-716B-6071-94BE-5280A023B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" y="4413251"/>
            <a:ext cx="3491880" cy="2327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E261AD-251B-959E-37CE-77E045F5BA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4" b="19048"/>
          <a:stretch/>
        </p:blipFill>
        <p:spPr>
          <a:xfrm>
            <a:off x="4047209" y="4765005"/>
            <a:ext cx="4825170" cy="19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9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 kern="1200" spc="38" baseline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What We Are Looking For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Personable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Stopwatch Mentality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Played Sport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Busy Person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Selfless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Trains Regularly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Morning Person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Willing to Coach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 Training Camp: Early Sept</a:t>
            </a:r>
          </a:p>
          <a:p>
            <a:pPr indent="-171450" defTabSz="685800">
              <a:lnSpc>
                <a:spcPct val="150000"/>
              </a:lnSpc>
              <a:spcAft>
                <a:spcPts val="900"/>
              </a:spcAft>
            </a:pPr>
            <a:endParaRPr lang="en-US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956D4246-1493-4C8A-8447-DC185F3B78C6" descr="956D4246-1493-4C8A-8447-DC185F3B78C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11209" b="-3"/>
          <a:stretch/>
        </p:blipFill>
        <p:spPr bwMode="auto">
          <a:xfrm>
            <a:off x="4671646" y="1442852"/>
            <a:ext cx="3950861" cy="47293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ext, timeline&#10;&#10;Description automatically generated">
            <a:extLst>
              <a:ext uri="{FF2B5EF4-FFF2-40B4-BE49-F238E27FC236}">
                <a16:creationId xmlns:a16="http://schemas.microsoft.com/office/drawing/2014/main" id="{E6FCC0D7-25C6-3753-1963-6275A18354C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2" y="309301"/>
            <a:ext cx="3736975" cy="6556375"/>
          </a:xfrm>
          <a:noFill/>
        </p:spPr>
      </p:pic>
    </p:spTree>
    <p:extLst>
      <p:ext uri="{BB962C8B-B14F-4D97-AF65-F5344CB8AC3E}">
        <p14:creationId xmlns:p14="http://schemas.microsoft.com/office/powerpoint/2010/main" val="424772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, calendar&#10;&#10;Description automatically generated">
            <a:extLst>
              <a:ext uri="{FF2B5EF4-FFF2-40B4-BE49-F238E27FC236}">
                <a16:creationId xmlns:a16="http://schemas.microsoft.com/office/drawing/2014/main" id="{47B71EC1-25F5-54C2-94DE-01917A206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33" y="204787"/>
            <a:ext cx="3630933" cy="66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8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/>
              <a:t>Student Eligibility For Mini-Streams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</p:spPr>
        <p:txBody>
          <a:bodyPr>
            <a:normAutofit lnSpcReduction="10000"/>
          </a:bodyPr>
          <a:lstStyle/>
          <a:p>
            <a:pPr lvl="0"/>
            <a:r>
              <a:rPr lang="en-CA" sz="1800"/>
              <a:t>KIN students</a:t>
            </a:r>
          </a:p>
          <a:p>
            <a:pPr lvl="1"/>
            <a:r>
              <a:rPr lang="en-CA" sz="1800"/>
              <a:t>eligible to apply for both mini-streams</a:t>
            </a:r>
          </a:p>
          <a:p>
            <a:pPr lvl="1"/>
            <a:endParaRPr lang="en-CA" sz="1800"/>
          </a:p>
          <a:p>
            <a:pPr lvl="0"/>
            <a:r>
              <a:rPr lang="en-CA" sz="1800"/>
              <a:t>Only able to take part in ONE of these mini-streams over the course of student’s undergraduate program </a:t>
            </a:r>
          </a:p>
          <a:p>
            <a:pPr lvl="2"/>
            <a:r>
              <a:rPr lang="en-CA" sz="1800" i="1"/>
              <a:t>Note: Students may apply for more than one mini-stream however if accepted to more than one, they will have to choose which one they intend to complete. </a:t>
            </a:r>
          </a:p>
          <a:p>
            <a:pPr lvl="2"/>
            <a:r>
              <a:rPr lang="en-CA" sz="1800" i="1"/>
              <a:t>Note: Students are able to complete the Research Mini-Stream in combination with either of these 2 streams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5646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sz="2200" b="1"/>
              <a:t>Application Deadline: Monday, March 4</a:t>
            </a:r>
            <a:r>
              <a:rPr lang="en-CA" sz="2200" b="1" baseline="30000"/>
              <a:t>th</a:t>
            </a:r>
            <a:r>
              <a:rPr lang="en-CA" sz="2200" b="1"/>
              <a:t> </a:t>
            </a:r>
            <a:r>
              <a:rPr lang="en-CA" sz="2200" b="1" u="sng"/>
              <a:t>@ 11:59pm    </a:t>
            </a:r>
          </a:p>
          <a:p>
            <a:pPr lvl="1"/>
            <a:r>
              <a:rPr lang="en-CA" sz="2200"/>
              <a:t>Late or incomplete applications will not be accepted</a:t>
            </a:r>
          </a:p>
          <a:p>
            <a:pPr marL="228600" lvl="1" indent="0">
              <a:buNone/>
            </a:pPr>
            <a:endParaRPr lang="en-CA" sz="2200"/>
          </a:p>
          <a:p>
            <a:pPr lvl="0"/>
            <a:r>
              <a:rPr lang="en-CA" sz="2200" b="1"/>
              <a:t>Application Requirements: </a:t>
            </a:r>
          </a:p>
          <a:p>
            <a:pPr lvl="1"/>
            <a:r>
              <a:rPr lang="en-CA" sz="2200"/>
              <a:t>Current resume </a:t>
            </a:r>
          </a:p>
          <a:p>
            <a:pPr lvl="1"/>
            <a:r>
              <a:rPr lang="en-CA" sz="2200"/>
              <a:t>Cover letter: please outline your relevant past experiences and explain why you are interested in the mini-stream</a:t>
            </a:r>
          </a:p>
          <a:p>
            <a:endParaRPr lang="en-CA" sz="2200"/>
          </a:p>
          <a:p>
            <a:r>
              <a:rPr lang="en-CA" sz="2200" b="1"/>
              <a:t>Instructions: </a:t>
            </a:r>
          </a:p>
          <a:p>
            <a:pPr lvl="1"/>
            <a:r>
              <a:rPr lang="en-CA" sz="2200"/>
              <a:t>Applications for all mini-streams must be sent to </a:t>
            </a:r>
            <a:r>
              <a:rPr lang="en-CA" sz="2200">
                <a:solidFill>
                  <a:srgbClr val="FF0000"/>
                </a:solidFill>
              </a:rPr>
              <a:t>Jill Takacs </a:t>
            </a:r>
            <a:r>
              <a:rPr lang="en-CA" sz="2200"/>
              <a:t>at </a:t>
            </a:r>
            <a:r>
              <a:rPr lang="en-CA" sz="2200" u="sng">
                <a:hlinkClick r:id="rId3"/>
              </a:rPr>
              <a:t>skhs.internships@queensu.ca</a:t>
            </a:r>
            <a:r>
              <a:rPr lang="en-CA" sz="2200"/>
              <a:t>. </a:t>
            </a:r>
          </a:p>
          <a:p>
            <a:pPr lvl="1"/>
            <a:r>
              <a:rPr lang="en-US" altLang="en-US" sz="2200"/>
              <a:t>The email's subject line must contain the name of the mini-stream.</a:t>
            </a:r>
          </a:p>
          <a:p>
            <a:pPr lvl="1"/>
            <a:r>
              <a:rPr lang="en-US" altLang="en-US" sz="2200"/>
              <a:t>Must submit a separate application for each mini-stream. </a:t>
            </a:r>
          </a:p>
          <a:p>
            <a:pPr marL="0" indent="0">
              <a:buNone/>
            </a:pPr>
            <a:endParaRPr lang="en-CA" sz="27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013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1800"/>
              <a:t>The Coordinator of each mini-stream will read through the applications and select a short-list of strong candidates. </a:t>
            </a:r>
          </a:p>
          <a:p>
            <a:pPr lvl="3"/>
            <a:r>
              <a:rPr lang="en-CA" sz="1800"/>
              <a:t>Candidates will be asked to attend an interview in March/April</a:t>
            </a:r>
          </a:p>
          <a:p>
            <a:pPr lvl="3"/>
            <a:r>
              <a:rPr lang="en-CA" sz="1800"/>
              <a:t>Unsuccessful candidates at this point will not receive an email </a:t>
            </a:r>
          </a:p>
          <a:p>
            <a:pPr marL="457200" lvl="0" indent="-457200">
              <a:buFont typeface="+mj-lt"/>
              <a:buAutoNum type="arabicPeriod"/>
            </a:pPr>
            <a:endParaRPr lang="en-CA" sz="1800"/>
          </a:p>
          <a:p>
            <a:pPr marL="457200" lvl="0" indent="-457200">
              <a:buFont typeface="+mj-lt"/>
              <a:buAutoNum type="arabicPeriod"/>
            </a:pPr>
            <a:r>
              <a:rPr lang="en-CA" sz="1800"/>
              <a:t>Successful students will be accepted with a conditional offer (April/early May)</a:t>
            </a:r>
          </a:p>
          <a:p>
            <a:pPr lvl="3"/>
            <a:r>
              <a:rPr lang="en-CA" sz="1800"/>
              <a:t>If selected to more than one, students will be asked to pick at this point</a:t>
            </a:r>
          </a:p>
          <a:p>
            <a:pPr lvl="3"/>
            <a:r>
              <a:rPr lang="en-CA" sz="1800"/>
              <a:t>All students who get an interview will receive an email as to whether they have been selected or not to move forward with process </a:t>
            </a:r>
          </a:p>
          <a:p>
            <a:pPr marL="457200" lvl="0" indent="-457200">
              <a:buFont typeface="+mj-lt"/>
              <a:buAutoNum type="arabicPeriod"/>
            </a:pPr>
            <a:endParaRPr lang="en-CA">
              <a:latin typeface="+mn-lt"/>
            </a:endParaRPr>
          </a:p>
          <a:p>
            <a:pPr marL="0" indent="0">
              <a:buNone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763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lvl="0" indent="-342900">
              <a:buAutoNum type="arabicPeriod" startAt="3"/>
            </a:pPr>
            <a:r>
              <a:rPr lang="en-CA" sz="1800"/>
              <a:t>SKHS Admin Office conducts final check for academic eligibility in the middle of May.</a:t>
            </a:r>
          </a:p>
          <a:p>
            <a:pPr marL="342900" lvl="0" indent="-342900">
              <a:buAutoNum type="arabicPeriod" startAt="3"/>
            </a:pPr>
            <a:endParaRPr lang="en-CA" sz="1800"/>
          </a:p>
          <a:p>
            <a:pPr marL="342900" lvl="0" indent="-342900">
              <a:buAutoNum type="arabicPeriod" startAt="3"/>
            </a:pPr>
            <a:r>
              <a:rPr lang="en-CA" sz="1800"/>
              <a:t>Students are officially notified (at the end of May) if they have received a spot in the mini-stream (after their GPA has been checked)</a:t>
            </a:r>
          </a:p>
          <a:p>
            <a:pPr lvl="3"/>
            <a:r>
              <a:rPr lang="en-CA" sz="1650"/>
              <a:t>Successful applicants will be registered in the appropriate foundation course before Course Registration commences in July.  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8506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HLTH/KNPE 300: Community-based Practicum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b="1"/>
              <a:t>Course Description:</a:t>
            </a:r>
            <a:endParaRPr lang="en-CA" sz="1900"/>
          </a:p>
          <a:p>
            <a:r>
              <a:rPr lang="en-US" sz="1900"/>
              <a:t>HLTH/KNPE 300 provides students with an 84-hour community-based placement opportunity related to their field of study, including but not limited to: </a:t>
            </a:r>
          </a:p>
          <a:p>
            <a:pPr lvl="1"/>
            <a:r>
              <a:rPr lang="en-US" sz="1900"/>
              <a:t>fitness facilities, community health centers, not-for-profit organizations and allied healthcare clinics</a:t>
            </a:r>
            <a:r>
              <a:rPr lang="en-CA" sz="1900"/>
              <a:t> (e.g., physiotherapy, occupational therapy, chiropractic, naturopathy, athletic therapy, etc.) </a:t>
            </a:r>
          </a:p>
          <a:p>
            <a:pPr marL="228600" lvl="1" indent="0">
              <a:buNone/>
            </a:pPr>
            <a:endParaRPr lang="en-CA" sz="1900"/>
          </a:p>
          <a:p>
            <a:r>
              <a:rPr lang="en-CA" sz="1900"/>
              <a:t>Through pre-placement workshops, course seminars and their community-based placement, students will gain and utilize a wealth of professional development skills and experience. </a:t>
            </a:r>
          </a:p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5897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HLTH/KNPE 300: Community-based Practicum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300" b="1"/>
              <a:t>Offered annually in the winter term </a:t>
            </a:r>
          </a:p>
          <a:p>
            <a:r>
              <a:rPr lang="en-US" sz="2300" b="1"/>
              <a:t>Contact Hours:</a:t>
            </a:r>
            <a:endParaRPr lang="en-CA" sz="2300"/>
          </a:p>
          <a:p>
            <a:pPr lvl="1"/>
            <a:r>
              <a:rPr lang="en-US" sz="2300"/>
              <a:t>Seminars:  1.5 hour per week x 12 weeks  </a:t>
            </a:r>
            <a:endParaRPr lang="en-CA" sz="2300"/>
          </a:p>
          <a:p>
            <a:pPr lvl="1"/>
            <a:r>
              <a:rPr lang="en-US" sz="2300"/>
              <a:t>Practicum:  approx. 7 hours per week (84 in total)</a:t>
            </a:r>
            <a:endParaRPr lang="en-US" sz="2300" b="1"/>
          </a:p>
          <a:p>
            <a:endParaRPr lang="en-US" sz="2300" b="1"/>
          </a:p>
          <a:p>
            <a:r>
              <a:rPr lang="en-US" sz="2300" b="1"/>
              <a:t>Prerequisite:</a:t>
            </a:r>
            <a:endParaRPr lang="en-CA" sz="2300"/>
          </a:p>
          <a:p>
            <a:pPr lvl="1"/>
            <a:r>
              <a:rPr lang="en-US" sz="2300"/>
              <a:t>Level 3 in a KIN or HLTH Major or Medial plan. </a:t>
            </a:r>
          </a:p>
          <a:p>
            <a:pPr lvl="1"/>
            <a:r>
              <a:rPr lang="en-US" sz="2300"/>
              <a:t>Minimum cumulative GPA of 1.90.</a:t>
            </a:r>
            <a:endParaRPr lang="en-CA" sz="2300"/>
          </a:p>
          <a:p>
            <a:endParaRPr lang="en-US" sz="2300" b="1"/>
          </a:p>
          <a:p>
            <a:r>
              <a:rPr lang="en-US" sz="2300" b="1"/>
              <a:t>Exclusion:</a:t>
            </a:r>
            <a:endParaRPr lang="en-CA" sz="2300"/>
          </a:p>
          <a:p>
            <a:pPr lvl="1"/>
            <a:r>
              <a:rPr lang="en-US" sz="2300"/>
              <a:t>KNPE 330/430, KNPE 346/446</a:t>
            </a:r>
          </a:p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6062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HLTH/KNPE 300: Community-based Practicum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/>
              <a:t>Applications due: </a:t>
            </a:r>
            <a:r>
              <a:rPr lang="en-CA" sz="1800" b="1"/>
              <a:t>Monday, March 4</a:t>
            </a:r>
            <a:r>
              <a:rPr lang="en-CA" sz="1800" b="1" baseline="30000"/>
              <a:t>th</a:t>
            </a:r>
            <a:r>
              <a:rPr lang="en-CA" sz="1800" b="1"/>
              <a:t> </a:t>
            </a:r>
            <a:r>
              <a:rPr lang="en-CA" sz="1800" b="1" u="sng"/>
              <a:t>@ 11:59pm    </a:t>
            </a:r>
          </a:p>
          <a:p>
            <a:pPr marL="0" indent="0">
              <a:buNone/>
            </a:pPr>
            <a:endParaRPr lang="en-CA" sz="1800" b="1"/>
          </a:p>
          <a:p>
            <a:pPr marL="0" indent="0">
              <a:buNone/>
            </a:pPr>
            <a:r>
              <a:rPr lang="en-CA" sz="1800" b="1"/>
              <a:t>Application requirements: </a:t>
            </a:r>
          </a:p>
          <a:p>
            <a:r>
              <a:rPr lang="en-CA" sz="1800"/>
              <a:t>Current resume </a:t>
            </a:r>
          </a:p>
          <a:p>
            <a:r>
              <a:rPr lang="en-CA" sz="1800"/>
              <a:t>Statement of intent (including what area you are interested to do your placement in and why). </a:t>
            </a:r>
            <a:endParaRPr lang="en-US" sz="1800" b="1"/>
          </a:p>
          <a:p>
            <a:pPr marL="228600" lvl="1" indent="0">
              <a:buNone/>
            </a:pPr>
            <a:endParaRPr lang="en-US" sz="1800" b="1"/>
          </a:p>
          <a:p>
            <a:pPr marL="0" lvl="0" indent="0">
              <a:buNone/>
            </a:pPr>
            <a:r>
              <a:rPr lang="en-CA" sz="1800"/>
              <a:t>Inquiries and applications to Jill Takacs at </a:t>
            </a:r>
            <a:r>
              <a:rPr lang="en-CA" sz="1800" u="sng">
                <a:hlinkClick r:id="rId3"/>
              </a:rPr>
              <a:t>skhs.internships@queensu.ca</a:t>
            </a:r>
            <a:r>
              <a:rPr lang="en-CA" sz="1800" u="sng"/>
              <a:t> </a:t>
            </a:r>
            <a:endParaRPr lang="en-CA" sz="1800"/>
          </a:p>
        </p:txBody>
      </p:sp>
    </p:spTree>
    <p:extLst>
      <p:ext uri="{BB962C8B-B14F-4D97-AF65-F5344CB8AC3E}">
        <p14:creationId xmlns:p14="http://schemas.microsoft.com/office/powerpoint/2010/main" val="775170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Research Mini-Stream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CA" sz="2000" b="1" u="sng">
              <a:solidFill>
                <a:prstClr val="black"/>
              </a:solidFill>
            </a:endParaRPr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CA" sz="2000" b="1" u="sng">
                <a:solidFill>
                  <a:prstClr val="black"/>
                </a:solidFill>
              </a:rPr>
              <a:t>There is No Enrolment Process for Research Mini-Stream</a:t>
            </a:r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CA" sz="2000" b="1" u="sng">
              <a:solidFill>
                <a:prstClr val="black"/>
              </a:solidFill>
            </a:endParaRPr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CA" sz="2000" b="1" u="sng">
                <a:solidFill>
                  <a:prstClr val="black"/>
                </a:solidFill>
              </a:rPr>
              <a:t>4 Course Components</a:t>
            </a:r>
          </a:p>
          <a:p>
            <a:pPr marL="457200" indent="-45720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CA" sz="2000">
                <a:solidFill>
                  <a:prstClr val="black"/>
                </a:solidFill>
              </a:rPr>
              <a:t>KNPE 251 – Introduction to Statistics</a:t>
            </a:r>
          </a:p>
          <a:p>
            <a:pPr marL="457200" indent="-45720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CA" sz="2000">
                <a:solidFill>
                  <a:prstClr val="black"/>
                </a:solidFill>
              </a:rPr>
              <a:t>HLTH 252 – Introduction to Research Methods	</a:t>
            </a:r>
          </a:p>
          <a:p>
            <a:pPr marL="457200" indent="-45720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CA" sz="2000">
                <a:solidFill>
                  <a:prstClr val="black"/>
                </a:solidFill>
              </a:rPr>
              <a:t>KNPE </a:t>
            </a:r>
            <a:r>
              <a:rPr lang="en-CA" sz="2000" b="1" u="sng">
                <a:solidFill>
                  <a:prstClr val="black"/>
                </a:solidFill>
              </a:rPr>
              <a:t>or</a:t>
            </a:r>
            <a:r>
              <a:rPr lang="en-CA" sz="2000">
                <a:solidFill>
                  <a:prstClr val="black"/>
                </a:solidFill>
              </a:rPr>
              <a:t> HLTH 352 – Research Skills Development Practicum*</a:t>
            </a:r>
          </a:p>
          <a:p>
            <a:pPr marL="457200" indent="-45720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CA" sz="2000">
                <a:solidFill>
                  <a:prstClr val="black"/>
                </a:solidFill>
              </a:rPr>
              <a:t>KNPE </a:t>
            </a:r>
            <a:r>
              <a:rPr lang="en-CA" sz="2000" b="1" u="sng">
                <a:solidFill>
                  <a:prstClr val="black"/>
                </a:solidFill>
              </a:rPr>
              <a:t>or</a:t>
            </a:r>
            <a:r>
              <a:rPr lang="en-CA" sz="2000">
                <a:solidFill>
                  <a:prstClr val="black"/>
                </a:solidFill>
              </a:rPr>
              <a:t> HLTH 595 – Honours Thesis*</a:t>
            </a:r>
          </a:p>
          <a:p>
            <a:pPr marL="0" indent="0" algn="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CA" sz="2000">
                <a:solidFill>
                  <a:prstClr val="black"/>
                </a:solidFill>
              </a:rPr>
              <a:t>*application required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88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1DB2EB-F3B9-33A0-EC02-020D74BCDA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04046" y="5429150"/>
            <a:ext cx="4261473" cy="9937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08178C-4E53-F5C8-9BC1-ABE12428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30"/>
              <a:t>DIPA – Amanda Cunningham,</a:t>
            </a:r>
            <a:r>
              <a:rPr lang="en-US" sz="263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630" err="1">
                <a:solidFill>
                  <a:srgbClr val="091F4E"/>
                </a:solidFill>
                <a:ea typeface="+mn-lt"/>
                <a:cs typeface="+mn-lt"/>
              </a:rPr>
              <a:t>R.Kin</a:t>
            </a:r>
            <a:r>
              <a:rPr lang="en-US" sz="2630">
                <a:solidFill>
                  <a:srgbClr val="091F4E"/>
                </a:solidFill>
                <a:ea typeface="+mn-lt"/>
                <a:cs typeface="+mn-lt"/>
              </a:rPr>
              <a:t>, CSEP-CEP, BHK </a:t>
            </a:r>
            <a:endParaRPr lang="en-US" sz="2630">
              <a:solidFill>
                <a:srgbClr val="091F4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EB155-07BF-89FF-6085-9A3DD6785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20" y="1592264"/>
            <a:ext cx="5212532" cy="5273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4DBDA3-4FCC-1422-B59A-A1D229B1A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053" y="1606966"/>
            <a:ext cx="3755461" cy="119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23341F-4452-47D3-0B46-87FFA8C9A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224" y="2845954"/>
            <a:ext cx="3481118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88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blue and white poster with text&#10;&#10;Description automatically generated">
            <a:extLst>
              <a:ext uri="{FF2B5EF4-FFF2-40B4-BE49-F238E27FC236}">
                <a16:creationId xmlns:a16="http://schemas.microsoft.com/office/drawing/2014/main" id="{7276A64B-A3D2-F7E2-1DAC-C4CFCB8164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25" y="136650"/>
            <a:ext cx="6721350" cy="6721350"/>
          </a:xfrm>
        </p:spPr>
      </p:pic>
    </p:spTree>
    <p:extLst>
      <p:ext uri="{BB962C8B-B14F-4D97-AF65-F5344CB8AC3E}">
        <p14:creationId xmlns:p14="http://schemas.microsoft.com/office/powerpoint/2010/main" val="1694167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hand holding a pen&#10;&#10;Description automatically generated">
            <a:extLst>
              <a:ext uri="{FF2B5EF4-FFF2-40B4-BE49-F238E27FC236}">
                <a16:creationId xmlns:a16="http://schemas.microsoft.com/office/drawing/2014/main" id="{D0E6CBAC-5D75-0016-89E1-E174063CFA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5524233" cy="5524233"/>
          </a:xfrm>
        </p:spPr>
      </p:pic>
      <p:pic>
        <p:nvPicPr>
          <p:cNvPr id="11" name="Picture 10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A20A060-5235-45E9-0B8E-9F6A82F395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t="7615" r="6718" b="6718"/>
          <a:stretch/>
        </p:blipFill>
        <p:spPr>
          <a:xfrm>
            <a:off x="5796136" y="1916832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/>
              <a:t>Eligibility Criteria for Mini-Streams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</p:spPr>
        <p:txBody>
          <a:bodyPr>
            <a:normAutofit/>
          </a:bodyPr>
          <a:lstStyle/>
          <a:p>
            <a:pPr lvl="0"/>
            <a:r>
              <a:rPr lang="en-CA" sz="1800" u="sng"/>
              <a:t>Academic criteria</a:t>
            </a:r>
            <a:r>
              <a:rPr lang="en-CA" sz="1800"/>
              <a:t> </a:t>
            </a:r>
          </a:p>
          <a:p>
            <a:pPr lvl="1"/>
            <a:r>
              <a:rPr lang="en-CA" sz="1800"/>
              <a:t>2.7 (B-) cumulative GPA in your KIN program</a:t>
            </a:r>
          </a:p>
          <a:p>
            <a:pPr lvl="1"/>
            <a:r>
              <a:rPr lang="en-CA" sz="1800"/>
              <a:t>Prerequisite courses (for progress from one level to the next)</a:t>
            </a:r>
          </a:p>
          <a:p>
            <a:pPr lvl="1"/>
            <a:r>
              <a:rPr lang="en-CA" sz="1800"/>
              <a:t>Approval of Mini-Stream Coordinator and UG Coordinator</a:t>
            </a:r>
          </a:p>
          <a:p>
            <a:pPr marL="228600" lvl="1" indent="0">
              <a:buNone/>
            </a:pPr>
            <a:endParaRPr lang="en-CA" sz="1800"/>
          </a:p>
          <a:p>
            <a:pPr lvl="0"/>
            <a:r>
              <a:rPr lang="en-CA" sz="1800" u="sng"/>
              <a:t>Non-academic criteria</a:t>
            </a:r>
          </a:p>
          <a:p>
            <a:pPr lvl="1"/>
            <a:r>
              <a:rPr lang="en-CA" sz="1800"/>
              <a:t>Current First Aid &amp; CPR </a:t>
            </a:r>
          </a:p>
          <a:p>
            <a:pPr lvl="1"/>
            <a:r>
              <a:rPr lang="en-CA" sz="1800"/>
              <a:t>Current Police Check (vulnerable populations screen)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8185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sz="1400" u="sng"/>
              <a:t>Athletic Therapy: </a:t>
            </a:r>
          </a:p>
          <a:p>
            <a:pPr lvl="1"/>
            <a:r>
              <a:rPr lang="en-CA" sz="1400"/>
              <a:t>Ryan Bennett	(</a:t>
            </a:r>
            <a:r>
              <a:rPr lang="en-CA" sz="1400">
                <a:hlinkClick r:id="rId3"/>
              </a:rPr>
              <a:t>ryan.bennett@queensu.ca</a:t>
            </a:r>
            <a:r>
              <a:rPr lang="en-CA" sz="1400"/>
              <a:t>)</a:t>
            </a:r>
          </a:p>
          <a:p>
            <a:r>
              <a:rPr lang="en-CA" sz="1400" u="sng"/>
              <a:t>Strength &amp; Conditioning: </a:t>
            </a:r>
          </a:p>
          <a:p>
            <a:pPr lvl="1"/>
            <a:r>
              <a:rPr lang="en-CA" sz="1400"/>
              <a:t>Colin McAuslan	 (</a:t>
            </a:r>
            <a:r>
              <a:rPr lang="en-CA" sz="1400">
                <a:hlinkClick r:id="rId4"/>
              </a:rPr>
              <a:t>colin.mcauslan@queensu.ca</a:t>
            </a:r>
            <a:r>
              <a:rPr lang="en-CA" sz="1400"/>
              <a:t>)</a:t>
            </a:r>
          </a:p>
          <a:p>
            <a:r>
              <a:rPr lang="en-CA" sz="1400" u="sng"/>
              <a:t>KNPE/HLTH 300: </a:t>
            </a:r>
          </a:p>
          <a:p>
            <a:pPr lvl="1"/>
            <a:r>
              <a:rPr lang="en-CA" sz="1400"/>
              <a:t>Jill Takacs	 (</a:t>
            </a:r>
            <a:r>
              <a:rPr lang="en-CA" sz="1400">
                <a:hlinkClick r:id="rId5"/>
              </a:rPr>
              <a:t>skhs.experience</a:t>
            </a:r>
            <a:r>
              <a:rPr lang="en-CA" sz="1400" u="sng">
                <a:hlinkClick r:id="rId5"/>
              </a:rPr>
              <a:t>@queensu.ca</a:t>
            </a:r>
            <a:r>
              <a:rPr lang="en-CA" sz="1400"/>
              <a:t>)</a:t>
            </a:r>
            <a:endParaRPr lang="en-US" sz="1400">
              <a:hlinkClick r:id="" action="ppaction://noaction"/>
            </a:endParaRPr>
          </a:p>
          <a:p>
            <a:r>
              <a:rPr lang="en-CA" sz="1400" u="sng"/>
              <a:t>Research Mini-Stream:</a:t>
            </a:r>
          </a:p>
          <a:p>
            <a:pPr lvl="1"/>
            <a:r>
              <a:rPr lang="en-CA" sz="1400"/>
              <a:t>Rob Watering 	(</a:t>
            </a:r>
            <a:r>
              <a:rPr lang="en-CA" sz="1400">
                <a:hlinkClick r:id="rId6"/>
              </a:rPr>
              <a:t>watering@queensu.ca</a:t>
            </a:r>
            <a:r>
              <a:rPr lang="en-CA" sz="1400"/>
              <a:t>) </a:t>
            </a:r>
          </a:p>
          <a:p>
            <a:r>
              <a:rPr lang="en-CA" sz="1400" u="sng"/>
              <a:t>Disability &amp; Physical Activity Certificate</a:t>
            </a:r>
            <a:endParaRPr lang="en-CA" sz="1400"/>
          </a:p>
          <a:p>
            <a:pPr lvl="1"/>
            <a:r>
              <a:rPr lang="en-CA" sz="1400"/>
              <a:t>Amanda Cunningham  (</a:t>
            </a:r>
            <a:r>
              <a:rPr lang="en-US" sz="1400">
                <a:sym typeface="Wingdings" panose="05000000000000000000" pitchFamily="2" charset="2"/>
                <a:hlinkClick r:id="rId7"/>
              </a:rPr>
              <a:t>dipa.coordinator@queensu.ca</a:t>
            </a:r>
            <a:r>
              <a:rPr lang="en-CA" sz="1400">
                <a:sym typeface="Wingdings" panose="05000000000000000000" pitchFamily="2" charset="2"/>
              </a:rPr>
              <a:t>)</a:t>
            </a:r>
            <a:endParaRPr lang="en-US" sz="140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4848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/>
              <a:t>Foundation Theory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</p:spPr>
        <p:txBody>
          <a:bodyPr>
            <a:normAutofit/>
          </a:bodyPr>
          <a:lstStyle/>
          <a:p>
            <a:r>
              <a:rPr lang="en-CA" sz="1800" u="sng"/>
              <a:t>Athletic Therapy</a:t>
            </a:r>
          </a:p>
          <a:p>
            <a:pPr lvl="1"/>
            <a:r>
              <a:rPr lang="en-CA" sz="1800"/>
              <a:t>KNPE 331  Care and Prevention of Athletic Injuries</a:t>
            </a:r>
          </a:p>
          <a:p>
            <a:endParaRPr lang="en-CA" sz="1800"/>
          </a:p>
          <a:p>
            <a:r>
              <a:rPr lang="en-CA" sz="1800" u="sng"/>
              <a:t>Strength &amp; Conditioning</a:t>
            </a:r>
          </a:p>
          <a:p>
            <a:pPr lvl="1"/>
            <a:r>
              <a:rPr lang="en-CA" sz="1800"/>
              <a:t>KNPE 345  The Science and Methodology of Sport Training Conditioning Programs </a:t>
            </a:r>
          </a:p>
          <a:p>
            <a:endParaRPr lang="en-CA" u="sng"/>
          </a:p>
        </p:txBody>
      </p:sp>
    </p:spTree>
    <p:extLst>
      <p:ext uri="{BB962C8B-B14F-4D97-AF65-F5344CB8AC3E}">
        <p14:creationId xmlns:p14="http://schemas.microsoft.com/office/powerpoint/2010/main" val="498390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/>
              <a:t>Mini-Stream Coordinators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</p:spPr>
        <p:txBody>
          <a:bodyPr>
            <a:normAutofit/>
          </a:bodyPr>
          <a:lstStyle/>
          <a:p>
            <a:r>
              <a:rPr lang="en-CA" sz="1800" u="sng"/>
              <a:t>Athletic Therapy: </a:t>
            </a:r>
          </a:p>
          <a:p>
            <a:pPr lvl="1"/>
            <a:r>
              <a:rPr lang="en-CA" sz="1800"/>
              <a:t>Ryan Bennett		(</a:t>
            </a:r>
            <a:r>
              <a:rPr lang="en-CA" sz="1800">
                <a:hlinkClick r:id="rId3"/>
              </a:rPr>
              <a:t>ryan.bennett@queensu.ca</a:t>
            </a:r>
            <a:r>
              <a:rPr lang="en-CA" sz="1800"/>
              <a:t>)</a:t>
            </a:r>
          </a:p>
          <a:p>
            <a:endParaRPr lang="en-CA" sz="1800" u="sng"/>
          </a:p>
          <a:p>
            <a:r>
              <a:rPr lang="en-CA" sz="1800" u="sng"/>
              <a:t>Strength &amp; Conditioning: </a:t>
            </a:r>
          </a:p>
          <a:p>
            <a:pPr lvl="1"/>
            <a:r>
              <a:rPr lang="en-CA" sz="1800"/>
              <a:t>Colin McAuslan		(</a:t>
            </a:r>
            <a:r>
              <a:rPr lang="en-CA" sz="1800">
                <a:hlinkClick r:id="rId4"/>
              </a:rPr>
              <a:t>colin.mcauslan@queensu.ca</a:t>
            </a:r>
            <a:r>
              <a:rPr lang="en-CA" sz="1800"/>
              <a:t>)</a:t>
            </a:r>
          </a:p>
          <a:p>
            <a:endParaRPr lang="en-CA" sz="1800" u="sng"/>
          </a:p>
          <a:p>
            <a:pPr marL="228600" lvl="1" indent="0">
              <a:buNone/>
            </a:pPr>
            <a:endParaRPr lang="en-US">
              <a:hlinkClick r:id="" action="ppaction://noaction"/>
            </a:endParaRPr>
          </a:p>
          <a:p>
            <a:pPr lvl="1"/>
            <a:endParaRPr lang="en-CA"/>
          </a:p>
          <a:p>
            <a:pPr lvl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695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anchor="t">
            <a:normAutofit/>
          </a:bodyPr>
          <a:lstStyle/>
          <a:p>
            <a:r>
              <a:rPr lang="en-CA"/>
              <a:t>AT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</p:spPr>
        <p:txBody>
          <a:bodyPr>
            <a:normAutofit/>
          </a:bodyPr>
          <a:lstStyle/>
          <a:p>
            <a:r>
              <a:rPr lang="en-CA" sz="1800" b="1" u="sng"/>
              <a:t>Level 1</a:t>
            </a:r>
          </a:p>
          <a:p>
            <a:pPr lvl="1"/>
            <a:r>
              <a:rPr lang="en-CA" sz="1800"/>
              <a:t>Fall: shadowing current Student Trainers at Varsity games &amp; practices</a:t>
            </a:r>
          </a:p>
          <a:p>
            <a:pPr lvl="1"/>
            <a:r>
              <a:rPr lang="en-CA" sz="1800"/>
              <a:t>Winter: KNPE 331</a:t>
            </a:r>
          </a:p>
          <a:p>
            <a:pPr lvl="2"/>
            <a:r>
              <a:rPr lang="en-CA" sz="1800"/>
              <a:t>Lab sessions 2 hrs/week in the clinic (ARC)</a:t>
            </a:r>
          </a:p>
          <a:p>
            <a:pPr lvl="2"/>
            <a:r>
              <a:rPr lang="en-CA" sz="1800"/>
              <a:t>Shadowing certified staff in clinic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60648"/>
            <a:ext cx="4547873" cy="3024336"/>
          </a:xfrm>
          <a:prstGeom prst="rect">
            <a:avLst/>
          </a:prstGeom>
          <a:noFill/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611AEFA-1F9F-3091-3DA2-E3E3B6CBD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05571"/>
            <a:ext cx="4572001" cy="33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4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anchor="t">
            <a:normAutofit/>
          </a:bodyPr>
          <a:lstStyle/>
          <a:p>
            <a:r>
              <a:rPr lang="en-CA"/>
              <a:t>AT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</p:spPr>
        <p:txBody>
          <a:bodyPr>
            <a:normAutofit lnSpcReduction="10000"/>
          </a:bodyPr>
          <a:lstStyle/>
          <a:p>
            <a:r>
              <a:rPr lang="en-CA" sz="1600" b="1" u="sng"/>
              <a:t>Level 2: Field Placement (KNPE 330/4.5)</a:t>
            </a:r>
          </a:p>
          <a:p>
            <a:pPr lvl="1"/>
            <a:r>
              <a:rPr lang="en-CA" sz="1600"/>
              <a:t>Placed with a Varsity team to cover practices and games</a:t>
            </a:r>
          </a:p>
          <a:p>
            <a:pPr lvl="1"/>
            <a:r>
              <a:rPr lang="en-CA" sz="1600"/>
              <a:t>165 field hours</a:t>
            </a:r>
          </a:p>
          <a:p>
            <a:pPr lvl="2"/>
            <a:r>
              <a:rPr lang="en-CA" sz="1600"/>
              <a:t>Pre-event taping, wrapping, massage, etc.</a:t>
            </a:r>
          </a:p>
          <a:p>
            <a:pPr lvl="2"/>
            <a:r>
              <a:rPr lang="en-CA" sz="1600"/>
              <a:t>During event emergency first-aid</a:t>
            </a:r>
          </a:p>
          <a:p>
            <a:pPr lvl="2"/>
            <a:r>
              <a:rPr lang="en-CA" sz="1600"/>
              <a:t>Post-event treatment</a:t>
            </a:r>
          </a:p>
          <a:p>
            <a:pPr lvl="2"/>
            <a:r>
              <a:rPr lang="en-CA" sz="1600"/>
              <a:t>Academic: 2 assignments, 1 with presentation, first-aid practical</a:t>
            </a:r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8F86410-6931-A5A3-A966-3D52B728E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024"/>
            <a:ext cx="4572000" cy="3140968"/>
          </a:xfrm>
          <a:prstGeom prst="rect">
            <a:avLst/>
          </a:prstGeom>
        </p:spPr>
      </p:pic>
      <p:pic>
        <p:nvPicPr>
          <p:cNvPr id="6" name="Picture 5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DEB0125F-03A5-0875-09CB-94DC1EA5B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40" y="323998"/>
            <a:ext cx="457200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1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anchor="t">
            <a:normAutofit/>
          </a:bodyPr>
          <a:lstStyle/>
          <a:p>
            <a:r>
              <a:rPr lang="en-CA"/>
              <a:t>AT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9" y="1442852"/>
            <a:ext cx="4077022" cy="4729348"/>
          </a:xfrm>
        </p:spPr>
        <p:txBody>
          <a:bodyPr>
            <a:normAutofit/>
          </a:bodyPr>
          <a:lstStyle/>
          <a:p>
            <a:r>
              <a:rPr lang="en-CA" sz="1600" b="1" u="sng"/>
              <a:t>Level 3: Field &amp; Clinic (KNPE 430/ 4.5)</a:t>
            </a:r>
          </a:p>
          <a:p>
            <a:pPr lvl="1"/>
            <a:r>
              <a:rPr lang="en-CA" sz="1600"/>
              <a:t>85 field hours &amp; 80 clinic hours</a:t>
            </a:r>
          </a:p>
          <a:p>
            <a:pPr lvl="1"/>
            <a:r>
              <a:rPr lang="en-CA" sz="1600"/>
              <a:t>Students continue placement and coverage of team</a:t>
            </a:r>
          </a:p>
          <a:p>
            <a:pPr lvl="1"/>
            <a:r>
              <a:rPr lang="en-CA" sz="1600"/>
              <a:t>Mentor junior Student Trainers</a:t>
            </a:r>
          </a:p>
          <a:p>
            <a:pPr lvl="1"/>
            <a:r>
              <a:rPr lang="en-CA" sz="1600"/>
              <a:t>Students shadow in clinic assisting Certified Athletic Therapists</a:t>
            </a:r>
          </a:p>
          <a:p>
            <a:pPr lvl="1"/>
            <a:r>
              <a:rPr lang="en-CA" sz="1600"/>
              <a:t>Academic: Modality review, Literature review with presentation, Clinical practical</a:t>
            </a:r>
          </a:p>
          <a:p>
            <a:pPr lvl="1"/>
            <a:endParaRPr lang="en-CA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7A0027-25CD-68B2-286D-FC9CF3AF5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55" y="3538698"/>
            <a:ext cx="4747445" cy="3247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92462-BBAA-1F9C-AB4A-019A10BCB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600" y="404664"/>
            <a:ext cx="4743451" cy="30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166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Custom 16">
      <a:dk1>
        <a:srgbClr val="000000"/>
      </a:dk1>
      <a:lt1>
        <a:srgbClr val="EBEBEC"/>
      </a:lt1>
      <a:dk2>
        <a:srgbClr val="B90D30"/>
      </a:dk2>
      <a:lt2>
        <a:srgbClr val="FFFFFF"/>
      </a:lt2>
      <a:accent1>
        <a:srgbClr val="002452"/>
      </a:accent1>
      <a:accent2>
        <a:srgbClr val="1A4771"/>
      </a:accent2>
      <a:accent3>
        <a:srgbClr val="4D7091"/>
      </a:accent3>
      <a:accent4>
        <a:srgbClr val="8099B1"/>
      </a:accent4>
      <a:accent5>
        <a:srgbClr val="B3C2D0"/>
      </a:accent5>
      <a:accent6>
        <a:srgbClr val="CCD6E0"/>
      </a:accent6>
      <a:hlink>
        <a:srgbClr val="335B81"/>
      </a:hlink>
      <a:folHlink>
        <a:srgbClr val="0024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AE23B88E-2035-4A61-98B8-E406F8D3BCB6}" vid="{96B3AF3B-238A-4061-A62C-BE5A4E61BDC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40</Slides>
  <Notes>36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Custom Design</vt:lpstr>
      <vt:lpstr>Theme2</vt:lpstr>
      <vt:lpstr>Office Theme</vt:lpstr>
      <vt:lpstr> Mini-Stream Information Session 2024 - 2025</vt:lpstr>
      <vt:lpstr>Today’s Agenda:</vt:lpstr>
      <vt:lpstr>Student Eligibility For Mini-Streams</vt:lpstr>
      <vt:lpstr>Eligibility Criteria for Mini-Streams</vt:lpstr>
      <vt:lpstr>Foundation Theory Courses</vt:lpstr>
      <vt:lpstr>Mini-Stream Coordinators  </vt:lpstr>
      <vt:lpstr>AT Mini-Stream</vt:lpstr>
      <vt:lpstr>AT Mini-Stream</vt:lpstr>
      <vt:lpstr>AT Mini-Stream</vt:lpstr>
      <vt:lpstr>Athletic Therapy Mini-Stream Notes</vt:lpstr>
      <vt:lpstr>AT Mini-Stream</vt:lpstr>
      <vt:lpstr>Team Photo from 2022</vt:lpstr>
      <vt:lpstr>Our Experience: Claire and Tasha</vt:lpstr>
      <vt:lpstr>Strength and Conditioning Mini-Stream</vt:lpstr>
      <vt:lpstr>Who We Are</vt:lpstr>
      <vt:lpstr>How We Do It</vt:lpstr>
      <vt:lpstr>What We Do</vt:lpstr>
      <vt:lpstr>What We Do</vt:lpstr>
      <vt:lpstr>What We Do</vt:lpstr>
      <vt:lpstr>What We Do</vt:lpstr>
      <vt:lpstr>What We Do</vt:lpstr>
      <vt:lpstr>What We Do</vt:lpstr>
      <vt:lpstr>What We Do</vt:lpstr>
      <vt:lpstr>Alumni Network</vt:lpstr>
      <vt:lpstr>Alumni Network</vt:lpstr>
      <vt:lpstr>Culture</vt:lpstr>
      <vt:lpstr>What We Are Looking For</vt:lpstr>
      <vt:lpstr>PowerPoint Presentation</vt:lpstr>
      <vt:lpstr>PowerPoint Presentation</vt:lpstr>
      <vt:lpstr>Application Process</vt:lpstr>
      <vt:lpstr>Application Process</vt:lpstr>
      <vt:lpstr>Application Process</vt:lpstr>
      <vt:lpstr>HLTH/KNPE 300: Community-based Practicum</vt:lpstr>
      <vt:lpstr>HLTH/KNPE 300: Community-based Practicum</vt:lpstr>
      <vt:lpstr>HLTH/KNPE 300: Community-based Practicum</vt:lpstr>
      <vt:lpstr>Research Mini-Stream</vt:lpstr>
      <vt:lpstr>DIPA – Amanda Cunningham, R.Kin, CSEP-CEP, BHK 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Mini-Stream Information Session</dc:title>
  <dc:creator>Robert Watering</dc:creator>
  <cp:revision>1</cp:revision>
  <cp:lastPrinted>2023-02-06T15:44:42Z</cp:lastPrinted>
  <dcterms:created xsi:type="dcterms:W3CDTF">2014-03-04T15:17:45Z</dcterms:created>
  <dcterms:modified xsi:type="dcterms:W3CDTF">2024-02-06T19:58:16Z</dcterms:modified>
</cp:coreProperties>
</file>