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.xml" ContentType="application/vnd.openxmlformats-officedocument.presentationml.tags+xml"/>
  <Override PartName="/ppt/notesSlides/notesSlide27.xml" ContentType="application/vnd.openxmlformats-officedocument.presentationml.notesSlide+xml"/>
  <Override PartName="/ppt/tags/tag2.xml" ContentType="application/vnd.openxmlformats-officedocument.presentationml.tags+xml"/>
  <Override PartName="/ppt/notesSlides/notesSlide28.xml" ContentType="application/vnd.openxmlformats-officedocument.presentationml.notesSlide+xml"/>
  <Override PartName="/ppt/tags/tag3.xml" ContentType="application/vnd.openxmlformats-officedocument.presentationml.tags+xml"/>
  <Override PartName="/ppt/notesSlides/notesSlide29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  <p:sldMasterId id="2147483692" r:id="rId2"/>
  </p:sldMasterIdLst>
  <p:notesMasterIdLst>
    <p:notesMasterId r:id="rId42"/>
  </p:notesMasterIdLst>
  <p:handoutMasterIdLst>
    <p:handoutMasterId r:id="rId43"/>
  </p:handoutMasterIdLst>
  <p:sldIdLst>
    <p:sldId id="256" r:id="rId3"/>
    <p:sldId id="257" r:id="rId4"/>
    <p:sldId id="260" r:id="rId5"/>
    <p:sldId id="261" r:id="rId6"/>
    <p:sldId id="286" r:id="rId7"/>
    <p:sldId id="310" r:id="rId8"/>
    <p:sldId id="311" r:id="rId9"/>
    <p:sldId id="327" r:id="rId10"/>
    <p:sldId id="312" r:id="rId11"/>
    <p:sldId id="326" r:id="rId12"/>
    <p:sldId id="328" r:id="rId13"/>
    <p:sldId id="324" r:id="rId14"/>
    <p:sldId id="354" r:id="rId15"/>
    <p:sldId id="317" r:id="rId16"/>
    <p:sldId id="321" r:id="rId17"/>
    <p:sldId id="319" r:id="rId18"/>
    <p:sldId id="330" r:id="rId19"/>
    <p:sldId id="320" r:id="rId20"/>
    <p:sldId id="351" r:id="rId21"/>
    <p:sldId id="352" r:id="rId22"/>
    <p:sldId id="283" r:id="rId23"/>
    <p:sldId id="284" r:id="rId24"/>
    <p:sldId id="285" r:id="rId25"/>
    <p:sldId id="322" r:id="rId26"/>
    <p:sldId id="276" r:id="rId27"/>
    <p:sldId id="281" r:id="rId28"/>
    <p:sldId id="280" r:id="rId29"/>
    <p:sldId id="340" r:id="rId30"/>
    <p:sldId id="355" r:id="rId31"/>
    <p:sldId id="290" r:id="rId32"/>
    <p:sldId id="344" r:id="rId33"/>
    <p:sldId id="345" r:id="rId34"/>
    <p:sldId id="346" r:id="rId35"/>
    <p:sldId id="347" r:id="rId36"/>
    <p:sldId id="348" r:id="rId37"/>
    <p:sldId id="349" r:id="rId38"/>
    <p:sldId id="282" r:id="rId39"/>
    <p:sldId id="350" r:id="rId40"/>
    <p:sldId id="269" r:id="rId41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19" autoAdjust="0"/>
    <p:restoredTop sz="80292" autoAdjust="0"/>
  </p:normalViewPr>
  <p:slideViewPr>
    <p:cSldViewPr>
      <p:cViewPr varScale="1">
        <p:scale>
          <a:sx n="82" d="100"/>
          <a:sy n="82" d="100"/>
        </p:scale>
        <p:origin x="136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3A3-DD42-A905-438119EADF5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3A3-DD42-A905-438119EADF5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3A3-DD42-A905-438119EADF5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3A3-DD42-A905-438119EADF50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3A3-DD42-A905-438119EADF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3A3-DD42-A905-438119EADF5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3A3-DD42-A905-438119EADF5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3A3-DD42-A905-438119EADF5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3A3-DD42-A905-438119EADF50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3A3-DD42-A905-438119EADF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058634352219098E-2"/>
          <c:y val="3.8938053097345132E-2"/>
          <c:w val="0.94788273129556178"/>
          <c:h val="0.778888718556198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18-BA48-A794-5420EB3BE64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18-BA48-A794-5420EB3BE64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E18-BA48-A794-5420EB3BE64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3.2</c:v>
                </c:pt>
                <c:pt idx="1">
                  <c:v>3</c:v>
                </c:pt>
                <c:pt idx="2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E18-BA48-A794-5420EB3BE6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13782015"/>
        <c:axId val="1113821359"/>
      </c:barChart>
      <c:catAx>
        <c:axId val="111378201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13821359"/>
        <c:crosses val="autoZero"/>
        <c:auto val="1"/>
        <c:lblAlgn val="ctr"/>
        <c:lblOffset val="100"/>
        <c:noMultiLvlLbl val="0"/>
      </c:catAx>
      <c:valAx>
        <c:axId val="1113821359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accent4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113782015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9.8525485380852498E-2"/>
          <c:y val="0.87140866127910377"/>
          <c:w val="0.80590523156888072"/>
          <c:h val="9.47807280386685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058634352219098E-2"/>
          <c:y val="3.8938053097345132E-2"/>
          <c:w val="0.94788273129556178"/>
          <c:h val="0.778888718556198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18-BA48-A794-5420EB3BE64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18-BA48-A794-5420EB3BE64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E18-BA48-A794-5420EB3BE64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3.2</c:v>
                </c:pt>
                <c:pt idx="1">
                  <c:v>3</c:v>
                </c:pt>
                <c:pt idx="2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E18-BA48-A794-5420EB3BE6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13782015"/>
        <c:axId val="1113821359"/>
      </c:barChart>
      <c:catAx>
        <c:axId val="111378201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13821359"/>
        <c:crosses val="autoZero"/>
        <c:auto val="1"/>
        <c:lblAlgn val="ctr"/>
        <c:lblOffset val="100"/>
        <c:noMultiLvlLbl val="0"/>
      </c:catAx>
      <c:valAx>
        <c:axId val="1113821359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accent4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113782015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9.8525485380852498E-2"/>
          <c:y val="0.87140866127910377"/>
          <c:w val="0.80590523156888072"/>
          <c:h val="9.47807280386685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3A3-DD42-A905-438119EADF5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3A3-DD42-A905-438119EADF5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3A3-DD42-A905-438119EADF5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3A3-DD42-A905-438119EADF50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3A3-DD42-A905-438119EADF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058634352219098E-2"/>
          <c:y val="3.8938053097345132E-2"/>
          <c:w val="0.94788273129556178"/>
          <c:h val="0.778888718556198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18-BA48-A794-5420EB3BE64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18-BA48-A794-5420EB3BE64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E18-BA48-A794-5420EB3BE64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3.2</c:v>
                </c:pt>
                <c:pt idx="1">
                  <c:v>3</c:v>
                </c:pt>
                <c:pt idx="2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E18-BA48-A794-5420EB3BE6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13782015"/>
        <c:axId val="1113821359"/>
      </c:barChart>
      <c:catAx>
        <c:axId val="111378201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13821359"/>
        <c:crosses val="autoZero"/>
        <c:auto val="1"/>
        <c:lblAlgn val="ctr"/>
        <c:lblOffset val="100"/>
        <c:noMultiLvlLbl val="0"/>
      </c:catAx>
      <c:valAx>
        <c:axId val="1113821359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accent4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113782015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9.8525485380852498E-2"/>
          <c:y val="0.87140866127910377"/>
          <c:w val="0.80590523156888072"/>
          <c:h val="9.47807280386685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1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592" cy="46657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842" y="0"/>
            <a:ext cx="2971592" cy="46657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3B5311-41ED-4839-BA34-20E8F680DE81}" type="datetimeFigureOut">
              <a:rPr lang="en-CA" smtClean="0"/>
              <a:t>2023-02-07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822"/>
            <a:ext cx="2971592" cy="466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842" y="8829822"/>
            <a:ext cx="2971592" cy="466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EED51-14C3-4108-8840-B60E65BADAA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9873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5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66435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57CA4FDC-6AA8-9E4E-9C44-125D2F3ACF5F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36675" y="1162050"/>
            <a:ext cx="4184650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3"/>
            <a:ext cx="5486400" cy="3660458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2971800" cy="46643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8829968"/>
            <a:ext cx="2971800" cy="46643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A8880B9F-A995-834E-BDBF-63606CEC2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141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936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816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459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6102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8103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8879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10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800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8661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5473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17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522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6054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805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535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9660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2576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9047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108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AFD53-05F3-754A-B25D-F222715C3E5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0387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AFD53-05F3-754A-B25D-F222715C3E5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7361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AFD53-05F3-754A-B25D-F222715C3E5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062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3133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If accepted- valid CPIC + First Aid &amp; CPR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AFD53-05F3-754A-B25D-F222715C3E5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8244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599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028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15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13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20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892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80B9F-A995-834E-BDBF-63606CEC29F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202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chart" Target="../charts/chart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2.xml"/><Relationship Id="rId4" Type="http://schemas.openxmlformats.org/officeDocument/2006/relationships/chart" Target="../charts/chart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15.jp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8955-8B11-4E98-A8E5-14EF37BDCF4F}" type="datetimeFigureOut">
              <a:rPr lang="en-CA" smtClean="0"/>
              <a:t>2023-02-07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B22B6-67C3-474F-A034-D5110A78BC8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0695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8955-8B11-4E98-A8E5-14EF37BDCF4F}" type="datetimeFigureOut">
              <a:rPr lang="en-CA" smtClean="0"/>
              <a:t>2023-02-07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B22B6-67C3-474F-A034-D5110A78BC8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6231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8955-8B11-4E98-A8E5-14EF37BDCF4F}" type="datetimeFigureOut">
              <a:rPr lang="en-CA" smtClean="0"/>
              <a:t>2023-02-07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B22B6-67C3-474F-A034-D5110A78BC8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25697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35" y="1031851"/>
            <a:ext cx="2522346" cy="19559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271" y="0"/>
            <a:ext cx="572172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46549" y="588435"/>
            <a:ext cx="4641851" cy="288342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50" baseline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r>
              <a:rPr lang="en-US"/>
              <a:t>Title of Presentation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46548" y="4588935"/>
            <a:ext cx="4641851" cy="1954741"/>
          </a:xfrm>
        </p:spPr>
        <p:txBody>
          <a:bodyPr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8C1C4"/>
              </a:buClr>
              <a:buSzTx/>
              <a:buFont typeface="Arial" charset="0"/>
              <a:buNone/>
              <a:tabLst/>
              <a:defRPr lang="en-US" sz="2100" smtClean="0">
                <a:effectLst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8C1C4"/>
              </a:buClr>
              <a:buSzTx/>
              <a:buFont typeface="Arial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Name of Presenter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, Accreditation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Tier II Canada Research Chair 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8C1C4"/>
              </a:buClr>
              <a:buSzTx/>
              <a:buFont typeface="Arial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Physical Activity Promotion and Disability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8C1C4"/>
              </a:buClr>
              <a:buSzTx/>
              <a:buFont typeface="Arial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School of Kinesiology and Health Studies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Queen’s University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68" y="4588934"/>
            <a:ext cx="1753362" cy="1776984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147344" y="3471863"/>
            <a:ext cx="4641056" cy="59055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50" i="1">
                <a:solidFill>
                  <a:schemeClr val="bg1"/>
                </a:solidFill>
              </a:defRPr>
            </a:lvl1pPr>
            <a:lvl4pPr>
              <a:defRPr baseline="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Subtitle of presentation goes here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0579309" y="548640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6066"/>
            <a:ext cx="9144000" cy="2628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6F09EBA-E7D1-0042-A16D-42D64BB8ED44}"/>
              </a:ext>
            </a:extLst>
          </p:cNvPr>
          <p:cNvSpPr/>
          <p:nvPr userDrawn="1"/>
        </p:nvSpPr>
        <p:spPr>
          <a:xfrm>
            <a:off x="1972967" y="2586404"/>
            <a:ext cx="1005218" cy="438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550541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35" y="1031851"/>
            <a:ext cx="2522346" cy="19559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271" y="0"/>
            <a:ext cx="572172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46549" y="588435"/>
            <a:ext cx="4641851" cy="288342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50" baseline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r>
              <a:rPr lang="en-US"/>
              <a:t>Title of Presentation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46548" y="4588935"/>
            <a:ext cx="4641851" cy="1954741"/>
          </a:xfrm>
        </p:spPr>
        <p:txBody>
          <a:bodyPr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8C1C4"/>
              </a:buClr>
              <a:buSzTx/>
              <a:buFont typeface="Arial" charset="0"/>
              <a:buNone/>
              <a:tabLst/>
              <a:defRPr lang="en-US" sz="2100" smtClean="0">
                <a:effectLst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8C1C4"/>
              </a:buClr>
              <a:buSzTx/>
              <a:buFont typeface="Arial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Name of Presenter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, Accreditation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Tier II Canada Research Chair 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8C1C4"/>
              </a:buClr>
              <a:buSzTx/>
              <a:buFont typeface="Arial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Physical Activity Promotion and Disability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8C1C4"/>
              </a:buClr>
              <a:buSzTx/>
              <a:buFont typeface="Arial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School of Kinesiology and Health Studies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Queen’s University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68" y="4588934"/>
            <a:ext cx="1753362" cy="1776984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147344" y="3471863"/>
            <a:ext cx="4641056" cy="59055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50" i="1">
                <a:solidFill>
                  <a:schemeClr val="bg1"/>
                </a:solidFill>
              </a:defRPr>
            </a:lvl1pPr>
            <a:lvl4pPr>
              <a:defRPr baseline="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Subtitle of presentation goes here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0579309" y="548640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6066"/>
            <a:ext cx="9144000" cy="2628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6F09EBA-E7D1-0042-A16D-42D64BB8ED44}"/>
              </a:ext>
            </a:extLst>
          </p:cNvPr>
          <p:cNvSpPr/>
          <p:nvPr userDrawn="1"/>
        </p:nvSpPr>
        <p:spPr>
          <a:xfrm>
            <a:off x="1972967" y="2586404"/>
            <a:ext cx="1005218" cy="438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745099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35" y="1031851"/>
            <a:ext cx="2522346" cy="19559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271" y="0"/>
            <a:ext cx="572172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46549" y="588435"/>
            <a:ext cx="4641851" cy="288342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50" baseline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r>
              <a:rPr lang="en-US"/>
              <a:t>Title of Presentation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46548" y="4588935"/>
            <a:ext cx="4641851" cy="1954741"/>
          </a:xfrm>
        </p:spPr>
        <p:txBody>
          <a:bodyPr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8C1C4"/>
              </a:buClr>
              <a:buSzTx/>
              <a:buFont typeface="Arial" charset="0"/>
              <a:buNone/>
              <a:tabLst/>
              <a:defRPr lang="en-US" sz="2100" smtClean="0">
                <a:effectLst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8C1C4"/>
              </a:buClr>
              <a:buSzTx/>
              <a:buFont typeface="Arial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Name of Presenter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, Accreditation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Tier II Canada Research Chair 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8C1C4"/>
              </a:buClr>
              <a:buSzTx/>
              <a:buFont typeface="Arial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Physical Activity Promotion and Disability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8C1C4"/>
              </a:buClr>
              <a:buSzTx/>
              <a:buFont typeface="Arial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School of Kinesiology and Health Studies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Queen’s University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68" y="4588934"/>
            <a:ext cx="1753362" cy="1776984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147344" y="3471863"/>
            <a:ext cx="4641056" cy="59055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50" i="1">
                <a:solidFill>
                  <a:schemeClr val="bg1"/>
                </a:solidFill>
              </a:defRPr>
            </a:lvl1pPr>
            <a:lvl4pPr>
              <a:defRPr baseline="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Subtitle of presentation goes here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0579309" y="548640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6066"/>
            <a:ext cx="9144000" cy="2628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6F09EBA-E7D1-0042-A16D-42D64BB8ED44}"/>
              </a:ext>
            </a:extLst>
          </p:cNvPr>
          <p:cNvSpPr/>
          <p:nvPr userDrawn="1"/>
        </p:nvSpPr>
        <p:spPr>
          <a:xfrm>
            <a:off x="1972967" y="2586404"/>
            <a:ext cx="1005218" cy="438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551434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ondary Slide - 1 Co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03" y="362935"/>
            <a:ext cx="1309397" cy="1015376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282428" y="1825625"/>
            <a:ext cx="6232922" cy="4482772"/>
          </a:xfrm>
        </p:spPr>
        <p:txBody>
          <a:bodyPr anchor="ctr" anchorCtr="0">
            <a:normAutofit/>
          </a:bodyPr>
          <a:lstStyle>
            <a:lvl1pPr>
              <a:defRPr baseline="0"/>
            </a:lvl1pPr>
          </a:lstStyle>
          <a:p>
            <a:pPr lvl="0"/>
            <a:r>
              <a:rPr lang="en-US"/>
              <a:t>Bullet body copy level one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282428" y="149903"/>
            <a:ext cx="6232922" cy="1316949"/>
          </a:xfrm>
          <a:prstGeom prst="rect">
            <a:avLst/>
          </a:prstGeom>
        </p:spPr>
        <p:txBody>
          <a:bodyPr/>
          <a:lstStyle/>
          <a:p>
            <a:r>
              <a:rPr lang="en-US"/>
              <a:t>Secondary Slide  – 1 Column Text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0567"/>
            <a:ext cx="9144000" cy="2628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F0DD29-7481-4945-9D80-B8AF98A66D5B}"/>
              </a:ext>
            </a:extLst>
          </p:cNvPr>
          <p:cNvSpPr/>
          <p:nvPr userDrawn="1"/>
        </p:nvSpPr>
        <p:spPr>
          <a:xfrm>
            <a:off x="1147666" y="1064305"/>
            <a:ext cx="867196" cy="438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971639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22C951-416A-1442-8F3A-220C4BD0C557}"/>
              </a:ext>
            </a:extLst>
          </p:cNvPr>
          <p:cNvSpPr/>
          <p:nvPr/>
        </p:nvSpPr>
        <p:spPr>
          <a:xfrm>
            <a:off x="19050" y="5715000"/>
            <a:ext cx="9144000" cy="1143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E908B9-9AF8-094E-B6F0-BA0132A3F2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194" y="838200"/>
            <a:ext cx="8168906" cy="228456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00" b="1" i="0" spc="75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59C2B5-FD32-5E49-900B-B13AFC4BA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194" y="3238578"/>
            <a:ext cx="8168906" cy="53873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500" b="1" i="0" spc="38" baseline="0">
                <a:solidFill>
                  <a:srgbClr val="FABD0F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794D79B-4955-544D-9341-1E1E443C43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3601" y="4728727"/>
            <a:ext cx="8168906" cy="389812"/>
          </a:xfrm>
        </p:spPr>
        <p:txBody>
          <a:bodyPr anchor="b" anchorCtr="0"/>
          <a:lstStyle>
            <a:lvl1pPr marL="0" indent="0">
              <a:buNone/>
              <a:defRPr sz="1050" b="0" i="0" spc="15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MONTH XX, YEAR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C5DBD6-B755-CC4D-8D1E-AC4651E761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0DC10B-163D-7C54-5070-8A8A1056E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487" y="6060738"/>
            <a:ext cx="3048020" cy="4543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C2BF8A5-F2E8-B565-4744-070067590244}"/>
              </a:ext>
            </a:extLst>
          </p:cNvPr>
          <p:cNvSpPr/>
          <p:nvPr/>
        </p:nvSpPr>
        <p:spPr>
          <a:xfrm>
            <a:off x="19050" y="5715000"/>
            <a:ext cx="9144000" cy="1143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30A659-1D80-257D-AA01-59B5B6C353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2342BE-B5B0-8334-2263-8346C3CDE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487" y="6060738"/>
            <a:ext cx="3048020" cy="45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0632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section title page – 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682FE4F-D602-7347-B9F6-0C6B7E7CD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194" y="838200"/>
            <a:ext cx="8179313" cy="228456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00" b="1" i="0" spc="75" baseline="0">
                <a:solidFill>
                  <a:schemeClr val="bg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A70CACF-03AD-CC46-92EA-48723E127C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194" y="3238578"/>
            <a:ext cx="8179313" cy="53873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500" b="1" i="0" spc="38" baseline="0">
                <a:solidFill>
                  <a:schemeClr val="bg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702637-AA50-8B42-A91A-9134A912646D}"/>
              </a:ext>
            </a:extLst>
          </p:cNvPr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AD217B-C783-2542-B203-819ED621AC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389A81-6ED8-0BC8-8726-AC576079C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487" y="6060738"/>
            <a:ext cx="3048020" cy="4543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27335CD-0BE9-2722-FDF7-CFF11B200687}"/>
              </a:ext>
            </a:extLst>
          </p:cNvPr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41D59B-8E92-BBCA-E15C-9C28A36DD5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F0DD40-D4DC-6EF9-F2F9-5786AD8D3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487" y="6060738"/>
            <a:ext cx="3048020" cy="45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4283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section title page – yellow">
    <p:bg>
      <p:bgPr>
        <a:solidFill>
          <a:srgbClr val="FABD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682FE4F-D602-7347-B9F6-0C6B7E7CD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194" y="838200"/>
            <a:ext cx="8179313" cy="228456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00" b="1" i="0" spc="75" baseline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A70CACF-03AD-CC46-92EA-48723E127C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194" y="3238578"/>
            <a:ext cx="8179313" cy="53873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500" b="1" i="0" spc="38" baseline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702637-AA50-8B42-A91A-9134A912646D}"/>
              </a:ext>
            </a:extLst>
          </p:cNvPr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AD217B-C783-2542-B203-819ED621AC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flipH="1">
            <a:off x="0" y="0"/>
            <a:ext cx="9144000" cy="165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DD60FF-7E6C-50D5-CC13-4EEFE0E18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487" y="6060738"/>
            <a:ext cx="3048020" cy="4543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E69F517-46A5-0C0A-15F6-D7708BBB620A}"/>
              </a:ext>
            </a:extLst>
          </p:cNvPr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39DDC3-C473-3096-9867-8D83DCE925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flipH="1">
            <a:off x="0" y="0"/>
            <a:ext cx="9144000" cy="165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A4E45-6EA1-2D96-7B29-EE5010D6D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487" y="6060738"/>
            <a:ext cx="3048020" cy="45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507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section title page – gre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682FE4F-D602-7347-B9F6-0C6B7E7CD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194" y="838200"/>
            <a:ext cx="8179313" cy="228456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00" b="1" i="0" spc="75" baseline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A70CACF-03AD-CC46-92EA-48723E127C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194" y="3238578"/>
            <a:ext cx="8179313" cy="53873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500" b="1" i="0" spc="38" baseline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702637-AA50-8B42-A91A-9134A912646D}"/>
              </a:ext>
            </a:extLst>
          </p:cNvPr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AD217B-C783-2542-B203-819ED621AC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214087-D61B-E249-BF1B-F637A7C17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74485" y="6060737"/>
            <a:ext cx="3048022" cy="4543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DBFA057-FEC8-D4E0-2CC5-5AAE387B0274}"/>
              </a:ext>
            </a:extLst>
          </p:cNvPr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943EA3-78E8-F206-D0E5-EA1446F489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414600-1851-FE96-1B12-03018AB61B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74485" y="6060737"/>
            <a:ext cx="3048022" cy="45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1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8955-8B11-4E98-A8E5-14EF37BDCF4F}" type="datetimeFigureOut">
              <a:rPr lang="en-CA" smtClean="0"/>
              <a:t>2023-02-07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B22B6-67C3-474F-A034-D5110A78BC8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02308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paragraph / quote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4B1D494-1163-FD4D-87D9-F88FDD14180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136650" y="838200"/>
            <a:ext cx="6870701" cy="48768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tabLst/>
              <a:defRPr sz="1650" b="1" i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chemeClr val="tx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chemeClr val="tx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chemeClr val="tx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371600" indent="-171450">
              <a:defRPr>
                <a:solidFill>
                  <a:schemeClr val="tx1"/>
                </a:solidFill>
              </a:defRPr>
            </a:lvl7pPr>
            <a:lvl8pPr marL="1543050" indent="-17145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CE587E-971A-AE4C-A03D-10208DBE7F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402332-4FB0-ED4A-E612-52C180922D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624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page – one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5241A-FE81-E045-A53F-CCB1ECEF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89" y="705275"/>
            <a:ext cx="8172900" cy="627189"/>
          </a:xfrm>
          <a:prstGeom prst="rect">
            <a:avLst/>
          </a:prstGeom>
        </p:spPr>
        <p:txBody>
          <a:bodyPr anchor="t"/>
          <a:lstStyle>
            <a:lvl1pPr>
              <a:defRPr sz="1950" b="1" i="0" spc="38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4B1D494-1163-FD4D-87D9-F88FDD1418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689" y="1442852"/>
            <a:ext cx="8172818" cy="472934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chemeClr val="tx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chemeClr val="tx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chemeClr val="tx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371600" indent="-171450">
              <a:defRPr>
                <a:solidFill>
                  <a:schemeClr val="tx1"/>
                </a:solidFill>
              </a:defRPr>
            </a:lvl7pPr>
            <a:lvl8pPr marL="1543050" indent="-17145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CE587E-971A-AE4C-A03D-10208DBE7F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6D6CFC-FA01-7D74-857C-9DCE7966A6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896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page – two column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292A029-F549-3740-BF04-29AC6D613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89" y="705965"/>
            <a:ext cx="8172818" cy="627189"/>
          </a:xfrm>
          <a:prstGeom prst="rect">
            <a:avLst/>
          </a:prstGeom>
        </p:spPr>
        <p:txBody>
          <a:bodyPr anchor="t"/>
          <a:lstStyle>
            <a:lvl1pPr>
              <a:defRPr sz="1950" b="1" i="0" spc="38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4710339-FCEB-864A-BE99-139C449C30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689" y="1442852"/>
            <a:ext cx="3950861" cy="472934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chemeClr val="tx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chemeClr val="tx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chemeClr val="tx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371600" indent="-171450">
              <a:defRPr>
                <a:solidFill>
                  <a:schemeClr val="tx1"/>
                </a:solidFill>
              </a:defRPr>
            </a:lvl7pPr>
            <a:lvl8pPr marL="1543050" indent="-17145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0E677D-56A4-5F4D-AB35-5014A471F12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71646" y="1442852"/>
            <a:ext cx="3950861" cy="472934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chemeClr val="tx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chemeClr val="tx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chemeClr val="tx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371600" indent="-171450">
              <a:defRPr>
                <a:solidFill>
                  <a:schemeClr val="tx1"/>
                </a:solidFill>
              </a:defRPr>
            </a:lvl7pPr>
            <a:lvl8pPr marL="1543050" indent="-17145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84E749-3BF0-CF43-BD8D-E70FC16313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3CED55-637B-86DF-D50B-281450CD5A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9830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page with phot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292A029-F549-3740-BF04-29AC6D613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89" y="705965"/>
            <a:ext cx="8172818" cy="627189"/>
          </a:xfrm>
          <a:prstGeom prst="rect">
            <a:avLst/>
          </a:prstGeom>
        </p:spPr>
        <p:txBody>
          <a:bodyPr anchor="t"/>
          <a:lstStyle>
            <a:lvl1pPr>
              <a:defRPr sz="1950" b="1" i="0" spc="38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1DB2C69-F649-2E41-A435-292B23F4B6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689" y="1442852"/>
            <a:ext cx="3950861" cy="472934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chemeClr val="tx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chemeClr val="tx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chemeClr val="tx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371600" indent="-171450">
              <a:defRPr>
                <a:solidFill>
                  <a:schemeClr val="tx1"/>
                </a:solidFill>
              </a:defRPr>
            </a:lvl7pPr>
            <a:lvl8pPr marL="1543050" indent="-17145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518E54-571D-EE4F-9DB6-F9EF51BA09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98BD48-1CF1-EFED-A34F-7A08743327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559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page with call-out box – gre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6CA14FC-D5E3-E847-A5CB-16350B11C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89" y="705965"/>
            <a:ext cx="8172818" cy="627189"/>
          </a:xfrm>
          <a:prstGeom prst="rect">
            <a:avLst/>
          </a:prstGeom>
        </p:spPr>
        <p:txBody>
          <a:bodyPr anchor="t"/>
          <a:lstStyle>
            <a:lvl1pPr>
              <a:defRPr sz="1950" b="1" i="0" spc="38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E50E892-DFEC-B148-BD77-F7F79A8B6B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451" y="1591200"/>
            <a:ext cx="3877649" cy="2364109"/>
          </a:xfrm>
          <a:prstGeom prst="roundRect">
            <a:avLst>
              <a:gd name="adj" fmla="val 193"/>
            </a:avLst>
          </a:prstGeom>
          <a:solidFill>
            <a:schemeClr val="bg1"/>
          </a:solidFill>
          <a:ln w="12700">
            <a:noFill/>
          </a:ln>
        </p:spPr>
        <p:txBody>
          <a:bodyPr wrap="square" lIns="457200" tIns="457200" rIns="457200" bIns="457200" anchor="t" anchorCtr="0">
            <a:spAutoFit/>
          </a:bodyPr>
          <a:lstStyle>
            <a:lvl1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None/>
              <a:defRPr b="1" i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magna at </a:t>
            </a:r>
            <a:r>
              <a:rPr lang="en-US" dirty="0" err="1"/>
              <a:t>neque</a:t>
            </a:r>
            <a:r>
              <a:rPr lang="en-US" dirty="0"/>
              <a:t> convallis, id vestibulum nisi </a:t>
            </a:r>
            <a:r>
              <a:rPr lang="en-US" dirty="0" err="1"/>
              <a:t>vulputate</a:t>
            </a:r>
            <a:r>
              <a:rPr lang="en-US" dirty="0"/>
              <a:t>. Sed fermentum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A88CE5-A779-0641-85F6-BEC2C1831B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689" y="1442852"/>
            <a:ext cx="3950861" cy="472934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chemeClr val="tx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chemeClr val="tx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chemeClr val="tx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371600" indent="-171450">
              <a:defRPr>
                <a:solidFill>
                  <a:schemeClr val="tx1"/>
                </a:solidFill>
              </a:defRPr>
            </a:lvl7pPr>
            <a:lvl8pPr marL="1543050" indent="-17145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5711D0-D8F4-4A49-9587-EDE19A5ED6DB}"/>
              </a:ext>
            </a:extLst>
          </p:cNvPr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453333-0FCD-FF41-A359-6DE7E02F2E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BAE8453-A10D-06AA-8B29-55A8D915118E}"/>
              </a:ext>
            </a:extLst>
          </p:cNvPr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679D96-E8F9-177E-59C2-BC315F5FF4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067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page with call-out box –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6CA14FC-D5E3-E847-A5CB-16350B11C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89" y="705965"/>
            <a:ext cx="8172818" cy="627189"/>
          </a:xfrm>
          <a:prstGeom prst="rect">
            <a:avLst/>
          </a:prstGeom>
        </p:spPr>
        <p:txBody>
          <a:bodyPr anchor="t"/>
          <a:lstStyle>
            <a:lvl1pPr>
              <a:defRPr sz="1950" b="1" i="0" spc="38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E50E892-DFEC-B148-BD77-F7F79A8B6B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451" y="1591200"/>
            <a:ext cx="3877649" cy="2364109"/>
          </a:xfrm>
          <a:prstGeom prst="roundRect">
            <a:avLst>
              <a:gd name="adj" fmla="val 193"/>
            </a:avLst>
          </a:prstGeom>
          <a:solidFill>
            <a:schemeClr val="accent1"/>
          </a:solidFill>
          <a:ln w="12700">
            <a:noFill/>
          </a:ln>
        </p:spPr>
        <p:txBody>
          <a:bodyPr wrap="square" lIns="457200" tIns="457200" rIns="457200" bIns="457200" anchor="t" anchorCtr="0">
            <a:spAutoFit/>
          </a:bodyPr>
          <a:lstStyle>
            <a:lvl1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None/>
              <a:defRPr b="1" i="0">
                <a:solidFill>
                  <a:schemeClr val="bg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magna at </a:t>
            </a:r>
            <a:r>
              <a:rPr lang="en-US" dirty="0" err="1"/>
              <a:t>neque</a:t>
            </a:r>
            <a:r>
              <a:rPr lang="en-US" dirty="0"/>
              <a:t> convallis, id vestibulum nisi </a:t>
            </a:r>
            <a:r>
              <a:rPr lang="en-US" dirty="0" err="1"/>
              <a:t>vulputate</a:t>
            </a:r>
            <a:r>
              <a:rPr lang="en-US" dirty="0"/>
              <a:t>. Sed fermentum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A88CE5-A779-0641-85F6-BEC2C1831B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689" y="1442852"/>
            <a:ext cx="3950861" cy="472934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chemeClr val="tx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chemeClr val="tx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chemeClr val="tx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371600" indent="-171450">
              <a:defRPr>
                <a:solidFill>
                  <a:schemeClr val="tx1"/>
                </a:solidFill>
              </a:defRPr>
            </a:lvl7pPr>
            <a:lvl8pPr marL="1543050" indent="-17145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5711D0-D8F4-4A49-9587-EDE19A5ED6DB}"/>
              </a:ext>
            </a:extLst>
          </p:cNvPr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453333-0FCD-FF41-A359-6DE7E02F2E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D36F849-BC41-251E-08FE-C816F3139662}"/>
              </a:ext>
            </a:extLst>
          </p:cNvPr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1E3D69-2402-7C3C-4D1A-1EEF4BC0C4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793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page with call-out box – re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6CA14FC-D5E3-E847-A5CB-16350B11C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89" y="705965"/>
            <a:ext cx="8172818" cy="627189"/>
          </a:xfrm>
          <a:prstGeom prst="rect">
            <a:avLst/>
          </a:prstGeom>
        </p:spPr>
        <p:txBody>
          <a:bodyPr anchor="t"/>
          <a:lstStyle>
            <a:lvl1pPr>
              <a:defRPr sz="1950" b="1" i="0" spc="38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E50E892-DFEC-B148-BD77-F7F79A8B6B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451" y="1591200"/>
            <a:ext cx="3877649" cy="2364109"/>
          </a:xfrm>
          <a:prstGeom prst="roundRect">
            <a:avLst>
              <a:gd name="adj" fmla="val 193"/>
            </a:avLst>
          </a:prstGeom>
          <a:solidFill>
            <a:schemeClr val="tx2"/>
          </a:solidFill>
          <a:ln w="12700">
            <a:noFill/>
          </a:ln>
        </p:spPr>
        <p:txBody>
          <a:bodyPr wrap="square" lIns="457200" tIns="457200" rIns="457200" bIns="457200" anchor="t" anchorCtr="0">
            <a:spAutoFit/>
          </a:bodyPr>
          <a:lstStyle>
            <a:lvl1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None/>
              <a:defRPr b="1" i="0">
                <a:solidFill>
                  <a:schemeClr val="bg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magna at </a:t>
            </a:r>
            <a:r>
              <a:rPr lang="en-US" dirty="0" err="1"/>
              <a:t>neque</a:t>
            </a:r>
            <a:r>
              <a:rPr lang="en-US" dirty="0"/>
              <a:t> convallis, id vestibulum nisi </a:t>
            </a:r>
            <a:r>
              <a:rPr lang="en-US" dirty="0" err="1"/>
              <a:t>vulputate</a:t>
            </a:r>
            <a:r>
              <a:rPr lang="en-US" dirty="0"/>
              <a:t>. Sed fermentum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A88CE5-A779-0641-85F6-BEC2C1831B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689" y="1442852"/>
            <a:ext cx="3950861" cy="472934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chemeClr val="tx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chemeClr val="tx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chemeClr val="tx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371600" indent="-171450">
              <a:defRPr>
                <a:solidFill>
                  <a:schemeClr val="tx1"/>
                </a:solidFill>
              </a:defRPr>
            </a:lvl7pPr>
            <a:lvl8pPr marL="1543050" indent="-17145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5711D0-D8F4-4A49-9587-EDE19A5ED6DB}"/>
              </a:ext>
            </a:extLst>
          </p:cNvPr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453333-0FCD-FF41-A359-6DE7E02F2E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444C81-B09A-C283-3F88-3D854B106962}"/>
              </a:ext>
            </a:extLst>
          </p:cNvPr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882C88-405C-40C0-5AA7-63EC107A68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502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page with call-out box – yellow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6CA14FC-D5E3-E847-A5CB-16350B11C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89" y="705965"/>
            <a:ext cx="8172818" cy="627189"/>
          </a:xfrm>
          <a:prstGeom prst="rect">
            <a:avLst/>
          </a:prstGeom>
        </p:spPr>
        <p:txBody>
          <a:bodyPr anchor="t"/>
          <a:lstStyle>
            <a:lvl1pPr>
              <a:defRPr sz="1950" b="1" i="0" spc="38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E50E892-DFEC-B148-BD77-F7F79A8B6B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451" y="1591200"/>
            <a:ext cx="3877649" cy="2364109"/>
          </a:xfrm>
          <a:prstGeom prst="roundRect">
            <a:avLst>
              <a:gd name="adj" fmla="val 193"/>
            </a:avLst>
          </a:prstGeom>
          <a:solidFill>
            <a:srgbClr val="FABD0F"/>
          </a:solidFill>
          <a:ln w="12700">
            <a:noFill/>
          </a:ln>
        </p:spPr>
        <p:txBody>
          <a:bodyPr wrap="square" lIns="457200" tIns="457200" rIns="457200" bIns="457200" anchor="t" anchorCtr="0">
            <a:spAutoFit/>
          </a:bodyPr>
          <a:lstStyle>
            <a:lvl1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None/>
              <a:defRPr b="1" i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magna at </a:t>
            </a:r>
            <a:r>
              <a:rPr lang="en-US" dirty="0" err="1"/>
              <a:t>neque</a:t>
            </a:r>
            <a:r>
              <a:rPr lang="en-US" dirty="0"/>
              <a:t> convallis, id vestibulum nisi </a:t>
            </a:r>
            <a:r>
              <a:rPr lang="en-US" dirty="0" err="1"/>
              <a:t>vulputate</a:t>
            </a:r>
            <a:r>
              <a:rPr lang="en-US" dirty="0"/>
              <a:t>. Sed fermentum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A88CE5-A779-0641-85F6-BEC2C1831B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689" y="1442852"/>
            <a:ext cx="3950861" cy="472934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chemeClr val="tx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chemeClr val="tx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chemeClr val="tx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371600" indent="-171450">
              <a:defRPr>
                <a:solidFill>
                  <a:schemeClr val="tx1"/>
                </a:solidFill>
              </a:defRPr>
            </a:lvl7pPr>
            <a:lvl8pPr marL="1543050" indent="-17145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5711D0-D8F4-4A49-9587-EDE19A5ED6DB}"/>
              </a:ext>
            </a:extLst>
          </p:cNvPr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453333-0FCD-FF41-A359-6DE7E02F2E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CECD82-BA92-2B81-1512-B60A9B9CE9D4}"/>
              </a:ext>
            </a:extLst>
          </p:cNvPr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C92729-2A4E-78DF-3CAD-F7030BE61D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91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page with chart – 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58BCE2-55D5-C94F-999B-0811A86B3A9E}"/>
              </a:ext>
            </a:extLst>
          </p:cNvPr>
          <p:cNvSpPr/>
          <p:nvPr/>
        </p:nvSpPr>
        <p:spPr>
          <a:xfrm>
            <a:off x="4743451" y="1592264"/>
            <a:ext cx="3879056" cy="4579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E927F1-A53E-1649-9F0B-A5C21EDB2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89" y="705965"/>
            <a:ext cx="8172818" cy="627189"/>
          </a:xfrm>
          <a:prstGeom prst="rect">
            <a:avLst/>
          </a:prstGeom>
        </p:spPr>
        <p:txBody>
          <a:bodyPr anchor="t"/>
          <a:lstStyle>
            <a:lvl1pPr>
              <a:defRPr sz="1950" b="1" i="0" spc="38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6A36056-8BCF-FE40-937E-16F129FFBE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689" y="1442852"/>
            <a:ext cx="3950861" cy="472934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chemeClr val="tx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chemeClr val="tx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chemeClr val="tx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371600" indent="-171450">
              <a:defRPr>
                <a:solidFill>
                  <a:schemeClr val="tx1"/>
                </a:solidFill>
              </a:defRPr>
            </a:lvl7pPr>
            <a:lvl8pPr marL="1543050" indent="-17145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9F37168-22FB-CD40-9B53-116C84B384E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743451" y="5245100"/>
            <a:ext cx="3879056" cy="58456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200" b="1" i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rgbClr val="21212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rgbClr val="21212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rgbClr val="21212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rgbClr val="21212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/>
            </a:lvl6pPr>
            <a:lvl7pPr marL="1371600" indent="-171450">
              <a:defRPr/>
            </a:lvl7pPr>
            <a:lvl8pPr marL="1543050" indent="-171450">
              <a:defRPr/>
            </a:lvl8pPr>
          </a:lstStyle>
          <a:p>
            <a:pPr lvl="0"/>
            <a:r>
              <a:rPr lang="en-US" dirty="0"/>
              <a:t>Chart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58FB9F-3F87-6A49-9D8A-2BB899FFD8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04B25F-2906-FB63-6E53-458DDC09A8BC}"/>
              </a:ext>
            </a:extLst>
          </p:cNvPr>
          <p:cNvSpPr/>
          <p:nvPr/>
        </p:nvSpPr>
        <p:spPr>
          <a:xfrm>
            <a:off x="4743451" y="1592264"/>
            <a:ext cx="3879056" cy="4579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3373ED-888B-C449-A4F9-C95521013F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746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67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page with chart – pie char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1C9C1D9-1BE0-3B41-98B5-532649D8D85E}"/>
              </a:ext>
            </a:extLst>
          </p:cNvPr>
          <p:cNvSpPr/>
          <p:nvPr/>
        </p:nvSpPr>
        <p:spPr>
          <a:xfrm>
            <a:off x="4743451" y="1592264"/>
            <a:ext cx="3879056" cy="4579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534707B-8252-B042-9F8A-82CF4C08AFD0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743451" y="5346701"/>
            <a:ext cx="3879056" cy="58456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200" b="1" i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rgbClr val="21212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rgbClr val="21212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rgbClr val="21212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rgbClr val="21212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/>
            </a:lvl6pPr>
            <a:lvl7pPr marL="1371600" indent="-171450">
              <a:defRPr/>
            </a:lvl7pPr>
            <a:lvl8pPr marL="1543050" indent="-171450">
              <a:defRPr/>
            </a:lvl8pPr>
          </a:lstStyle>
          <a:p>
            <a:pPr lvl="0"/>
            <a:r>
              <a:rPr lang="en-US" dirty="0"/>
              <a:t>Chart Title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E927F1-A53E-1649-9F0B-A5C21EDB2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89" y="705965"/>
            <a:ext cx="8172818" cy="627189"/>
          </a:xfrm>
          <a:prstGeom prst="rect">
            <a:avLst/>
          </a:prstGeom>
        </p:spPr>
        <p:txBody>
          <a:bodyPr anchor="t"/>
          <a:lstStyle>
            <a:lvl1pPr>
              <a:defRPr sz="1950" b="1" i="0" spc="38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6A36056-8BCF-FE40-937E-16F129FFBE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689" y="1442852"/>
            <a:ext cx="3950861" cy="472934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chemeClr val="tx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chemeClr val="tx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chemeClr val="tx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371600" indent="-171450">
              <a:defRPr>
                <a:solidFill>
                  <a:schemeClr val="tx1"/>
                </a:solidFill>
              </a:defRPr>
            </a:lvl7pPr>
            <a:lvl8pPr marL="1543050" indent="-17145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557EFD-0193-974B-AA18-B675053098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graphicFrame>
        <p:nvGraphicFramePr>
          <p:cNvPr id="17" name="Content Placeholder 6">
            <a:extLst>
              <a:ext uri="{FF2B5EF4-FFF2-40B4-BE49-F238E27FC236}">
                <a16:creationId xmlns:a16="http://schemas.microsoft.com/office/drawing/2014/main" id="{2E73BCD6-B567-494E-A004-604C681A52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1521816"/>
              </p:ext>
            </p:extLst>
          </p:nvPr>
        </p:nvGraphicFramePr>
        <p:xfrm>
          <a:off x="4920107" y="1787492"/>
          <a:ext cx="3517565" cy="343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F3C6CBD5-5E2B-8D58-DC2D-91406921C1F6}"/>
              </a:ext>
            </a:extLst>
          </p:cNvPr>
          <p:cNvSpPr/>
          <p:nvPr/>
        </p:nvSpPr>
        <p:spPr>
          <a:xfrm>
            <a:off x="4743451" y="1592264"/>
            <a:ext cx="3879056" cy="4579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060DD6-7464-7FF6-92CE-288AF5F9E0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graphicFrame>
        <p:nvGraphicFramePr>
          <p:cNvPr id="4" name="Content Placeholder 6">
            <a:extLst>
              <a:ext uri="{FF2B5EF4-FFF2-40B4-BE49-F238E27FC236}">
                <a16:creationId xmlns:a16="http://schemas.microsoft.com/office/drawing/2014/main" id="{B5E2AB74-B08A-7508-9CF0-85387460D2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1521816"/>
              </p:ext>
            </p:extLst>
          </p:nvPr>
        </p:nvGraphicFramePr>
        <p:xfrm>
          <a:off x="4920107" y="1787492"/>
          <a:ext cx="3517565" cy="343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18877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8955-8B11-4E98-A8E5-14EF37BDCF4F}" type="datetimeFigureOut">
              <a:rPr lang="en-CA" smtClean="0"/>
              <a:t>2023-02-07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B22B6-67C3-474F-A034-D5110A78BC8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23605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page with chart – bar graph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2DAF9DC-6E5F-3D41-AD8B-E8861F8BD14C}"/>
              </a:ext>
            </a:extLst>
          </p:cNvPr>
          <p:cNvSpPr/>
          <p:nvPr/>
        </p:nvSpPr>
        <p:spPr>
          <a:xfrm>
            <a:off x="4743451" y="1592264"/>
            <a:ext cx="3879056" cy="4579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5CC29C47-404C-1B45-A779-B240E1DEAF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4068772"/>
              </p:ext>
            </p:extLst>
          </p:nvPr>
        </p:nvGraphicFramePr>
        <p:xfrm>
          <a:off x="4990300" y="1818434"/>
          <a:ext cx="3363125" cy="3443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7C090CA8-4E6C-A247-8781-98EB368F5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89" y="705965"/>
            <a:ext cx="8172818" cy="627189"/>
          </a:xfrm>
          <a:prstGeom prst="rect">
            <a:avLst/>
          </a:prstGeom>
        </p:spPr>
        <p:txBody>
          <a:bodyPr anchor="t"/>
          <a:lstStyle>
            <a:lvl1pPr>
              <a:defRPr sz="1950" b="1" i="0" spc="38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C85DD65-9689-3241-AEB0-955F1D7709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689" y="1442852"/>
            <a:ext cx="3950861" cy="472934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chemeClr val="tx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chemeClr val="tx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chemeClr val="tx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371600" indent="-171450">
              <a:defRPr>
                <a:solidFill>
                  <a:schemeClr val="tx1"/>
                </a:solidFill>
              </a:defRPr>
            </a:lvl7pPr>
            <a:lvl8pPr marL="1543050" indent="-17145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5C3B9C-F33C-8340-8DB0-ACB878D991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C1C212D-EA21-2E43-99FE-661794AC19D7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743451" y="5346701"/>
            <a:ext cx="3879056" cy="58456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200" b="1" i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rgbClr val="21212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rgbClr val="21212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rgbClr val="21212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rgbClr val="21212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/>
            </a:lvl6pPr>
            <a:lvl7pPr marL="1371600" indent="-171450">
              <a:defRPr/>
            </a:lvl7pPr>
            <a:lvl8pPr marL="1543050" indent="-171450">
              <a:defRPr/>
            </a:lvl8pPr>
          </a:lstStyle>
          <a:p>
            <a:pPr lvl="0"/>
            <a:r>
              <a:rPr lang="en-US" dirty="0"/>
              <a:t>Chart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1BFB97-0FE4-4187-9362-18D9E12C8E0D}"/>
              </a:ext>
            </a:extLst>
          </p:cNvPr>
          <p:cNvSpPr/>
          <p:nvPr/>
        </p:nvSpPr>
        <p:spPr>
          <a:xfrm>
            <a:off x="4743451" y="1592264"/>
            <a:ext cx="3879056" cy="4579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8D7B14AC-C699-BECB-E51B-4F67B27BB2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4068772"/>
              </p:ext>
            </p:extLst>
          </p:nvPr>
        </p:nvGraphicFramePr>
        <p:xfrm>
          <a:off x="4990300" y="1818434"/>
          <a:ext cx="3363125" cy="3443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470933F-B9C6-09F7-CBEB-51D3EE8AF0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8054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p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C090CA8-4E6C-A247-8781-98EB368F5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89" y="705965"/>
            <a:ext cx="8172818" cy="627189"/>
          </a:xfrm>
          <a:prstGeom prst="rect">
            <a:avLst/>
          </a:prstGeom>
        </p:spPr>
        <p:txBody>
          <a:bodyPr anchor="t"/>
          <a:lstStyle>
            <a:lvl1pPr>
              <a:defRPr sz="1950" b="1" i="0" spc="38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5C3B9C-F33C-8340-8DB0-ACB878D991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DADEF27F-CC03-834D-A185-0B73C51781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3176883"/>
              </p:ext>
            </p:extLst>
          </p:nvPr>
        </p:nvGraphicFramePr>
        <p:xfrm>
          <a:off x="514351" y="1592262"/>
          <a:ext cx="8202065" cy="4902708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2818058">
                  <a:extLst>
                    <a:ext uri="{9D8B030D-6E8A-4147-A177-3AD203B41FA5}">
                      <a16:colId xmlns:a16="http://schemas.microsoft.com/office/drawing/2014/main" val="941155809"/>
                    </a:ext>
                  </a:extLst>
                </a:gridCol>
                <a:gridCol w="1394460">
                  <a:extLst>
                    <a:ext uri="{9D8B030D-6E8A-4147-A177-3AD203B41FA5}">
                      <a16:colId xmlns:a16="http://schemas.microsoft.com/office/drawing/2014/main" val="3853484078"/>
                    </a:ext>
                  </a:extLst>
                </a:gridCol>
                <a:gridCol w="3989547">
                  <a:extLst>
                    <a:ext uri="{9D8B030D-6E8A-4147-A177-3AD203B41FA5}">
                      <a16:colId xmlns:a16="http://schemas.microsoft.com/office/drawing/2014/main" val="3777659007"/>
                    </a:ext>
                  </a:extLst>
                </a:gridCol>
              </a:tblGrid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Tactic</a:t>
                      </a:r>
                      <a:endParaRPr lang="en-CA" sz="12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Estimated Costs</a:t>
                      </a:r>
                      <a:endParaRPr lang="en-CA" sz="12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Notes</a:t>
                      </a:r>
                      <a:endParaRPr lang="en-CA" sz="12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0858711"/>
                  </a:ext>
                </a:extLst>
              </a:tr>
              <a:tr h="347472">
                <a:tc gridSpan="3"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Sub-category</a:t>
                      </a:r>
                      <a:endParaRPr lang="en-CA" sz="12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73504128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661979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consectetur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adipiscing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elit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sed do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eiusmod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tempor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incididunt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labore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et dolore magna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aliqua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827410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0644667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9979991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54005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consectetur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adipiscing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elit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sed do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eiusmod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tempor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incididunt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labore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et dolore magna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aliqua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0944801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896557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1" i="0" dirty="0">
                          <a:effectLst/>
                          <a:latin typeface="Open Sans Semibold" panose="020B0606030504020204" pitchFamily="34" charset="0"/>
                          <a:ea typeface="Open Sans Semibold" panose="020B0606030504020204" pitchFamily="34" charset="0"/>
                          <a:cs typeface="Open Sans Semibold" panose="020B0606030504020204" pitchFamily="34" charset="0"/>
                        </a:rPr>
                        <a:t>Subtotal</a:t>
                      </a:r>
                      <a:endParaRPr lang="en-CA" sz="1200" b="1" i="0" dirty="0">
                        <a:effectLst/>
                        <a:latin typeface="Open Sans Semibold" panose="020B06060305040202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 b="1" i="0">
                          <a:effectLst/>
                          <a:latin typeface="Open Sans Semibold" panose="020B0606030504020204" pitchFamily="34" charset="0"/>
                          <a:ea typeface="Open Sans Semibold" panose="020B0606030504020204" pitchFamily="34" charset="0"/>
                          <a:cs typeface="Open Sans Semibold" panose="020B0606030504020204" pitchFamily="34" charset="0"/>
                        </a:rPr>
                        <a:t>$9,000.00</a:t>
                      </a:r>
                      <a:endParaRPr lang="en-CA" sz="1200" b="1" i="0" dirty="0">
                        <a:effectLst/>
                        <a:latin typeface="Open Sans Semibold" panose="020B06060305040202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endParaRPr lang="en-CA" sz="1600" dirty="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7125131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1" i="0" dirty="0">
                          <a:effectLst/>
                          <a:latin typeface="Open Sans Semibold" panose="020B0606030504020204" pitchFamily="34" charset="0"/>
                          <a:ea typeface="Open Sans Semibold" panose="020B0606030504020204" pitchFamily="34" charset="0"/>
                          <a:cs typeface="Open Sans Semibold" panose="020B0606030504020204" pitchFamily="34" charset="0"/>
                        </a:rPr>
                        <a:t>15% fee</a:t>
                      </a:r>
                      <a:endParaRPr lang="en-CA" sz="1200" b="1" i="0" dirty="0">
                        <a:effectLst/>
                        <a:latin typeface="Open Sans Semibold" panose="020B06060305040202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 b="1" i="0">
                          <a:effectLst/>
                          <a:latin typeface="Open Sans Semibold" panose="020B0606030504020204" pitchFamily="34" charset="0"/>
                          <a:ea typeface="Open Sans Semibold" panose="020B0606030504020204" pitchFamily="34" charset="0"/>
                          <a:cs typeface="Open Sans Semibold" panose="020B0606030504020204" pitchFamily="34" charset="0"/>
                        </a:rPr>
                        <a:t>$1,350.00</a:t>
                      </a:r>
                      <a:endParaRPr lang="en-CA" sz="1200" b="1" i="0" dirty="0">
                        <a:effectLst/>
                        <a:latin typeface="Open Sans Semibold" panose="020B06060305040202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CA" sz="1600" dirty="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721934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1" i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Total</a:t>
                      </a:r>
                      <a:endParaRPr lang="en-CA" sz="1200" b="1" i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 b="1" i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$10,350.00</a:t>
                      </a:r>
                      <a:endParaRPr lang="en-CA" sz="1200" b="1" i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endParaRPr lang="en-CA" sz="1600" dirty="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747694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5D042349-AE67-6F28-5D2F-C2142272CA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graphicFrame>
        <p:nvGraphicFramePr>
          <p:cNvPr id="3" name="Content Placeholder 6">
            <a:extLst>
              <a:ext uri="{FF2B5EF4-FFF2-40B4-BE49-F238E27FC236}">
                <a16:creationId xmlns:a16="http://schemas.microsoft.com/office/drawing/2014/main" id="{77D183D3-63EA-5C42-9CAD-7354247E4B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3176883"/>
              </p:ext>
            </p:extLst>
          </p:nvPr>
        </p:nvGraphicFramePr>
        <p:xfrm>
          <a:off x="514351" y="1592262"/>
          <a:ext cx="8202065" cy="4902708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2818058">
                  <a:extLst>
                    <a:ext uri="{9D8B030D-6E8A-4147-A177-3AD203B41FA5}">
                      <a16:colId xmlns:a16="http://schemas.microsoft.com/office/drawing/2014/main" val="941155809"/>
                    </a:ext>
                  </a:extLst>
                </a:gridCol>
                <a:gridCol w="1394460">
                  <a:extLst>
                    <a:ext uri="{9D8B030D-6E8A-4147-A177-3AD203B41FA5}">
                      <a16:colId xmlns:a16="http://schemas.microsoft.com/office/drawing/2014/main" val="3853484078"/>
                    </a:ext>
                  </a:extLst>
                </a:gridCol>
                <a:gridCol w="3989547">
                  <a:extLst>
                    <a:ext uri="{9D8B030D-6E8A-4147-A177-3AD203B41FA5}">
                      <a16:colId xmlns:a16="http://schemas.microsoft.com/office/drawing/2014/main" val="3777659007"/>
                    </a:ext>
                  </a:extLst>
                </a:gridCol>
              </a:tblGrid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Tactic</a:t>
                      </a:r>
                      <a:endParaRPr lang="en-CA" sz="12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Estimated Costs</a:t>
                      </a:r>
                      <a:endParaRPr lang="en-CA" sz="12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Notes</a:t>
                      </a:r>
                      <a:endParaRPr lang="en-CA" sz="12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0858711"/>
                  </a:ext>
                </a:extLst>
              </a:tr>
              <a:tr h="347472">
                <a:tc gridSpan="3"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Sub-category</a:t>
                      </a:r>
                      <a:endParaRPr lang="en-CA" sz="12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73504128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661979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consectetur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adipiscing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elit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sed do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eiusmod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tempor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incididunt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labore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et dolore magna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aliqua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827410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0644667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9979991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54005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consectetur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adipiscing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elit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sed do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eiusmod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tempor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incididunt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labore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et dolore magna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aliqua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0944801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896557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1" i="0" dirty="0">
                          <a:effectLst/>
                          <a:latin typeface="Open Sans Semibold" panose="020B0606030504020204" pitchFamily="34" charset="0"/>
                          <a:ea typeface="Open Sans Semibold" panose="020B0606030504020204" pitchFamily="34" charset="0"/>
                          <a:cs typeface="Open Sans Semibold" panose="020B0606030504020204" pitchFamily="34" charset="0"/>
                        </a:rPr>
                        <a:t>Subtotal</a:t>
                      </a:r>
                      <a:endParaRPr lang="en-CA" sz="1200" b="1" i="0" dirty="0">
                        <a:effectLst/>
                        <a:latin typeface="Open Sans Semibold" panose="020B06060305040202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 b="1" i="0">
                          <a:effectLst/>
                          <a:latin typeface="Open Sans Semibold" panose="020B0606030504020204" pitchFamily="34" charset="0"/>
                          <a:ea typeface="Open Sans Semibold" panose="020B0606030504020204" pitchFamily="34" charset="0"/>
                          <a:cs typeface="Open Sans Semibold" panose="020B0606030504020204" pitchFamily="34" charset="0"/>
                        </a:rPr>
                        <a:t>$9,000.00</a:t>
                      </a:r>
                      <a:endParaRPr lang="en-CA" sz="1200" b="1" i="0" dirty="0">
                        <a:effectLst/>
                        <a:latin typeface="Open Sans Semibold" panose="020B06060305040202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endParaRPr lang="en-CA" sz="1600" dirty="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7125131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1" i="0" dirty="0">
                          <a:effectLst/>
                          <a:latin typeface="Open Sans Semibold" panose="020B0606030504020204" pitchFamily="34" charset="0"/>
                          <a:ea typeface="Open Sans Semibold" panose="020B0606030504020204" pitchFamily="34" charset="0"/>
                          <a:cs typeface="Open Sans Semibold" panose="020B0606030504020204" pitchFamily="34" charset="0"/>
                        </a:rPr>
                        <a:t>15% fee</a:t>
                      </a:r>
                      <a:endParaRPr lang="en-CA" sz="1200" b="1" i="0" dirty="0">
                        <a:effectLst/>
                        <a:latin typeface="Open Sans Semibold" panose="020B06060305040202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 b="1" i="0">
                          <a:effectLst/>
                          <a:latin typeface="Open Sans Semibold" panose="020B0606030504020204" pitchFamily="34" charset="0"/>
                          <a:ea typeface="Open Sans Semibold" panose="020B0606030504020204" pitchFamily="34" charset="0"/>
                          <a:cs typeface="Open Sans Semibold" panose="020B0606030504020204" pitchFamily="34" charset="0"/>
                        </a:rPr>
                        <a:t>$1,350.00</a:t>
                      </a:r>
                      <a:endParaRPr lang="en-CA" sz="1200" b="1" i="0" dirty="0">
                        <a:effectLst/>
                        <a:latin typeface="Open Sans Semibold" panose="020B06060305040202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CA" sz="1600" dirty="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721934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1" i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Total</a:t>
                      </a:r>
                      <a:endParaRPr lang="en-CA" sz="1200" b="1" i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 b="1" i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$10,350.00</a:t>
                      </a:r>
                      <a:endParaRPr lang="en-CA" sz="1200" b="1" i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endParaRPr lang="en-CA" sz="1600" dirty="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7476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6916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p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C090CA8-4E6C-A247-8781-98EB368F5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89" y="705965"/>
            <a:ext cx="8172818" cy="627189"/>
          </a:xfrm>
          <a:prstGeom prst="rect">
            <a:avLst/>
          </a:prstGeom>
        </p:spPr>
        <p:txBody>
          <a:bodyPr anchor="t"/>
          <a:lstStyle>
            <a:lvl1pPr>
              <a:defRPr sz="1950" b="1" i="0" spc="38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5C3B9C-F33C-8340-8DB0-ACB878D991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7ECF9E-91A4-2E79-3899-DED0DBDE22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475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tural presentation p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5241A-FE81-E045-A53F-CCB1ECEF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89" y="705275"/>
            <a:ext cx="8172900" cy="627189"/>
          </a:xfrm>
          <a:prstGeom prst="rect">
            <a:avLst/>
          </a:prstGeom>
        </p:spPr>
        <p:txBody>
          <a:bodyPr anchor="t"/>
          <a:lstStyle>
            <a:lvl1pPr>
              <a:defRPr sz="1950" b="1" i="0" spc="38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CE587E-971A-AE4C-A03D-10208DBE7F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2158A1-38DE-FFAA-143B-E6C8C27A12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303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B55DD1-AEE8-0B4A-8BF7-3E7E9CFB1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671" y="2145162"/>
            <a:ext cx="2592659" cy="2343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B73D73-65C6-F840-B924-81F2EF1B5B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D2FAFD-0026-B0F9-1C28-6BB63DCCE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671" y="2145162"/>
            <a:ext cx="2592659" cy="23436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F0E71E-29BA-B8D4-66A9-C48F63A342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978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22C951-416A-1442-8F3A-220C4BD0C557}"/>
              </a:ext>
            </a:extLst>
          </p:cNvPr>
          <p:cNvSpPr/>
          <p:nvPr/>
        </p:nvSpPr>
        <p:spPr>
          <a:xfrm>
            <a:off x="19050" y="5715000"/>
            <a:ext cx="9144000" cy="1143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E908B9-9AF8-094E-B6F0-BA0132A3F2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194" y="838200"/>
            <a:ext cx="8168906" cy="228456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00" b="1" i="0" spc="75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59C2B5-FD32-5E49-900B-B13AFC4BA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194" y="3238578"/>
            <a:ext cx="8168906" cy="53873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500" b="1" i="0" spc="38" baseline="0">
                <a:solidFill>
                  <a:srgbClr val="FABD0F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794D79B-4955-544D-9341-1E1E443C43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3601" y="4728727"/>
            <a:ext cx="8168906" cy="389812"/>
          </a:xfrm>
        </p:spPr>
        <p:txBody>
          <a:bodyPr anchor="b" anchorCtr="0"/>
          <a:lstStyle>
            <a:lvl1pPr marL="0" indent="0">
              <a:buNone/>
              <a:defRPr sz="1050" b="0" i="0" spc="15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MONTH XX, YEAR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C5DBD6-B755-CC4D-8D1E-AC4651E761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0DC10B-163D-7C54-5070-8A8A1056E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487" y="6060738"/>
            <a:ext cx="3048020" cy="454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1E1378-BC26-7A0E-9588-022E81DC43C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835" y="1031851"/>
            <a:ext cx="2522346" cy="19559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88B2BE-9B26-D57C-8C27-CE3596FF59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2271" y="0"/>
            <a:ext cx="572172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A53967-79E8-6B65-39AD-FA671EDB62F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868" y="4588934"/>
            <a:ext cx="1753362" cy="17769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3C930A-181D-E371-CF2B-03376AF5DB24}"/>
              </a:ext>
            </a:extLst>
          </p:cNvPr>
          <p:cNvSpPr txBox="1"/>
          <p:nvPr userDrawn="1"/>
        </p:nvSpPr>
        <p:spPr>
          <a:xfrm>
            <a:off x="10579309" y="548640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74A8E0-F49E-CBDC-7597-E405FC4134A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26066"/>
            <a:ext cx="9144000" cy="26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76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ext page – one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5241A-FE81-E045-A53F-CCB1ECEF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89" y="705275"/>
            <a:ext cx="8172900" cy="627189"/>
          </a:xfrm>
          <a:prstGeom prst="rect">
            <a:avLst/>
          </a:prstGeom>
        </p:spPr>
        <p:txBody>
          <a:bodyPr anchor="t"/>
          <a:lstStyle>
            <a:lvl1pPr>
              <a:defRPr sz="1950" b="1" i="0" spc="38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4B1D494-1163-FD4D-87D9-F88FDD1418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689" y="1442852"/>
            <a:ext cx="8172818" cy="472934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chemeClr val="tx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chemeClr val="tx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chemeClr val="tx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371600" indent="-171450">
              <a:defRPr>
                <a:solidFill>
                  <a:schemeClr val="tx1"/>
                </a:solidFill>
              </a:defRPr>
            </a:lvl7pPr>
            <a:lvl8pPr marL="1543050" indent="-17145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CE587E-971A-AE4C-A03D-10208DBE7F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2122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ubsection title page – r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682FE4F-D602-7347-B9F6-0C6B7E7CD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194" y="838200"/>
            <a:ext cx="8179313" cy="228456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00" b="1" i="0" spc="75" baseline="0">
                <a:solidFill>
                  <a:schemeClr val="bg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A70CACF-03AD-CC46-92EA-48723E127C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194" y="3238578"/>
            <a:ext cx="8179313" cy="53873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500" b="1" i="0" spc="38" baseline="0">
                <a:solidFill>
                  <a:schemeClr val="bg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702637-AA50-8B42-A91A-9134A912646D}"/>
              </a:ext>
            </a:extLst>
          </p:cNvPr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AD217B-C783-2542-B203-819ED621AC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389A81-6ED8-0BC8-8726-AC576079C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487" y="6060738"/>
            <a:ext cx="3048020" cy="45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0951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ubsection title page – yellow">
    <p:bg>
      <p:bgPr>
        <a:solidFill>
          <a:srgbClr val="FABD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682FE4F-D602-7347-B9F6-0C6B7E7CD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194" y="838200"/>
            <a:ext cx="8179313" cy="228456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00" b="1" i="0" spc="75" baseline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A70CACF-03AD-CC46-92EA-48723E127C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194" y="3238578"/>
            <a:ext cx="8179313" cy="53873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500" b="1" i="0" spc="38" baseline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702637-AA50-8B42-A91A-9134A912646D}"/>
              </a:ext>
            </a:extLst>
          </p:cNvPr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AD217B-C783-2542-B203-819ED621AC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flipH="1">
            <a:off x="0" y="0"/>
            <a:ext cx="9144000" cy="165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DD60FF-7E6C-50D5-CC13-4EEFE0E18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487" y="6060738"/>
            <a:ext cx="3048020" cy="45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767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ubsection title page – gre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682FE4F-D602-7347-B9F6-0C6B7E7CD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194" y="838200"/>
            <a:ext cx="8179313" cy="228456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300" b="1" i="0" spc="75" baseline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A70CACF-03AD-CC46-92EA-48723E127C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194" y="3238578"/>
            <a:ext cx="8179313" cy="53873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500" b="1" i="0" spc="38" baseline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702637-AA50-8B42-A91A-9134A912646D}"/>
              </a:ext>
            </a:extLst>
          </p:cNvPr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AD217B-C783-2542-B203-819ED621AC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214087-D61B-E249-BF1B-F637A7C17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74485" y="6060737"/>
            <a:ext cx="3048022" cy="45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681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8955-8B11-4E98-A8E5-14EF37BDCF4F}" type="datetimeFigureOut">
              <a:rPr lang="en-CA" smtClean="0"/>
              <a:t>2023-02-07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B22B6-67C3-474F-A034-D5110A78BC8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58099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Intro paragraph / quote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4B1D494-1163-FD4D-87D9-F88FDD14180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136650" y="838200"/>
            <a:ext cx="6870701" cy="48768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tabLst/>
              <a:defRPr sz="1650" b="1" i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chemeClr val="tx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chemeClr val="tx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chemeClr val="tx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371600" indent="-171450">
              <a:defRPr>
                <a:solidFill>
                  <a:schemeClr val="tx1"/>
                </a:solidFill>
              </a:defRPr>
            </a:lvl7pPr>
            <a:lvl8pPr marL="1543050" indent="-17145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CE587E-971A-AE4C-A03D-10208DBE7F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840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ext page – two column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292A029-F549-3740-BF04-29AC6D613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89" y="705965"/>
            <a:ext cx="8172818" cy="627189"/>
          </a:xfrm>
          <a:prstGeom prst="rect">
            <a:avLst/>
          </a:prstGeom>
        </p:spPr>
        <p:txBody>
          <a:bodyPr anchor="t"/>
          <a:lstStyle>
            <a:lvl1pPr>
              <a:defRPr sz="1950" b="1" i="0" spc="38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4710339-FCEB-864A-BE99-139C449C30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689" y="1442852"/>
            <a:ext cx="3950861" cy="472934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chemeClr val="tx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chemeClr val="tx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chemeClr val="tx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371600" indent="-171450">
              <a:defRPr>
                <a:solidFill>
                  <a:schemeClr val="tx1"/>
                </a:solidFill>
              </a:defRPr>
            </a:lvl7pPr>
            <a:lvl8pPr marL="1543050" indent="-17145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0E677D-56A4-5F4D-AB35-5014A471F12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71646" y="1442852"/>
            <a:ext cx="3950861" cy="472934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chemeClr val="tx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chemeClr val="tx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chemeClr val="tx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371600" indent="-171450">
              <a:defRPr>
                <a:solidFill>
                  <a:schemeClr val="tx1"/>
                </a:solidFill>
              </a:defRPr>
            </a:lvl7pPr>
            <a:lvl8pPr marL="1543050" indent="-17145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84E749-3BF0-CF43-BD8D-E70FC16313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324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ext page with phot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292A029-F549-3740-BF04-29AC6D613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89" y="705965"/>
            <a:ext cx="8172818" cy="627189"/>
          </a:xfrm>
          <a:prstGeom prst="rect">
            <a:avLst/>
          </a:prstGeom>
        </p:spPr>
        <p:txBody>
          <a:bodyPr anchor="t"/>
          <a:lstStyle>
            <a:lvl1pPr>
              <a:defRPr sz="1950" b="1" i="0" spc="38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1DB2C69-F649-2E41-A435-292B23F4B6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689" y="1442852"/>
            <a:ext cx="3950861" cy="472934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chemeClr val="tx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chemeClr val="tx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chemeClr val="tx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371600" indent="-171450">
              <a:defRPr>
                <a:solidFill>
                  <a:schemeClr val="tx1"/>
                </a:solidFill>
              </a:defRPr>
            </a:lvl7pPr>
            <a:lvl8pPr marL="1543050" indent="-17145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518E54-571D-EE4F-9DB6-F9EF51BA09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239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ext page with call-out box – gre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6CA14FC-D5E3-E847-A5CB-16350B11C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89" y="705965"/>
            <a:ext cx="8172818" cy="627189"/>
          </a:xfrm>
          <a:prstGeom prst="rect">
            <a:avLst/>
          </a:prstGeom>
        </p:spPr>
        <p:txBody>
          <a:bodyPr anchor="t"/>
          <a:lstStyle>
            <a:lvl1pPr>
              <a:defRPr sz="1950" b="1" i="0" spc="38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E50E892-DFEC-B148-BD77-F7F79A8B6B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451" y="1591200"/>
            <a:ext cx="3877649" cy="2364109"/>
          </a:xfrm>
          <a:prstGeom prst="roundRect">
            <a:avLst>
              <a:gd name="adj" fmla="val 193"/>
            </a:avLst>
          </a:prstGeom>
          <a:solidFill>
            <a:schemeClr val="bg1"/>
          </a:solidFill>
          <a:ln w="12700">
            <a:noFill/>
          </a:ln>
        </p:spPr>
        <p:txBody>
          <a:bodyPr wrap="square" lIns="457200" tIns="457200" rIns="457200" bIns="457200" anchor="t" anchorCtr="0">
            <a:spAutoFit/>
          </a:bodyPr>
          <a:lstStyle>
            <a:lvl1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None/>
              <a:defRPr b="1" i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magna at </a:t>
            </a:r>
            <a:r>
              <a:rPr lang="en-US" dirty="0" err="1"/>
              <a:t>neque</a:t>
            </a:r>
            <a:r>
              <a:rPr lang="en-US" dirty="0"/>
              <a:t> convallis, id vestibulum nisi </a:t>
            </a:r>
            <a:r>
              <a:rPr lang="en-US" dirty="0" err="1"/>
              <a:t>vulputate</a:t>
            </a:r>
            <a:r>
              <a:rPr lang="en-US" dirty="0"/>
              <a:t>. Sed fermentum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A88CE5-A779-0641-85F6-BEC2C1831B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689" y="1442852"/>
            <a:ext cx="3950861" cy="472934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chemeClr val="tx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chemeClr val="tx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chemeClr val="tx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371600" indent="-171450">
              <a:defRPr>
                <a:solidFill>
                  <a:schemeClr val="tx1"/>
                </a:solidFill>
              </a:defRPr>
            </a:lvl7pPr>
            <a:lvl8pPr marL="1543050" indent="-17145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5711D0-D8F4-4A49-9587-EDE19A5ED6DB}"/>
              </a:ext>
            </a:extLst>
          </p:cNvPr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453333-0FCD-FF41-A359-6DE7E02F2E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615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ext page with call-out box –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6CA14FC-D5E3-E847-A5CB-16350B11C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89" y="705965"/>
            <a:ext cx="8172818" cy="627189"/>
          </a:xfrm>
          <a:prstGeom prst="rect">
            <a:avLst/>
          </a:prstGeom>
        </p:spPr>
        <p:txBody>
          <a:bodyPr anchor="t"/>
          <a:lstStyle>
            <a:lvl1pPr>
              <a:defRPr sz="1950" b="1" i="0" spc="38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E50E892-DFEC-B148-BD77-F7F79A8B6B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451" y="1591200"/>
            <a:ext cx="3877649" cy="2364109"/>
          </a:xfrm>
          <a:prstGeom prst="roundRect">
            <a:avLst>
              <a:gd name="adj" fmla="val 193"/>
            </a:avLst>
          </a:prstGeom>
          <a:solidFill>
            <a:schemeClr val="accent1"/>
          </a:solidFill>
          <a:ln w="12700">
            <a:noFill/>
          </a:ln>
        </p:spPr>
        <p:txBody>
          <a:bodyPr wrap="square" lIns="457200" tIns="457200" rIns="457200" bIns="457200" anchor="t" anchorCtr="0">
            <a:spAutoFit/>
          </a:bodyPr>
          <a:lstStyle>
            <a:lvl1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None/>
              <a:defRPr b="1" i="0">
                <a:solidFill>
                  <a:schemeClr val="bg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magna at </a:t>
            </a:r>
            <a:r>
              <a:rPr lang="en-US" dirty="0" err="1"/>
              <a:t>neque</a:t>
            </a:r>
            <a:r>
              <a:rPr lang="en-US" dirty="0"/>
              <a:t> convallis, id vestibulum nisi </a:t>
            </a:r>
            <a:r>
              <a:rPr lang="en-US" dirty="0" err="1"/>
              <a:t>vulputate</a:t>
            </a:r>
            <a:r>
              <a:rPr lang="en-US" dirty="0"/>
              <a:t>. Sed fermentum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A88CE5-A779-0641-85F6-BEC2C1831B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689" y="1442852"/>
            <a:ext cx="3950861" cy="472934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chemeClr val="tx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chemeClr val="tx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chemeClr val="tx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371600" indent="-171450">
              <a:defRPr>
                <a:solidFill>
                  <a:schemeClr val="tx1"/>
                </a:solidFill>
              </a:defRPr>
            </a:lvl7pPr>
            <a:lvl8pPr marL="1543050" indent="-17145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5711D0-D8F4-4A49-9587-EDE19A5ED6DB}"/>
              </a:ext>
            </a:extLst>
          </p:cNvPr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453333-0FCD-FF41-A359-6DE7E02F2E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647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ext page with call-out box – re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6CA14FC-D5E3-E847-A5CB-16350B11C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89" y="705965"/>
            <a:ext cx="8172818" cy="627189"/>
          </a:xfrm>
          <a:prstGeom prst="rect">
            <a:avLst/>
          </a:prstGeom>
        </p:spPr>
        <p:txBody>
          <a:bodyPr anchor="t"/>
          <a:lstStyle>
            <a:lvl1pPr>
              <a:defRPr sz="1950" b="1" i="0" spc="38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E50E892-DFEC-B148-BD77-F7F79A8B6B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451" y="1591200"/>
            <a:ext cx="3877649" cy="2364109"/>
          </a:xfrm>
          <a:prstGeom prst="roundRect">
            <a:avLst>
              <a:gd name="adj" fmla="val 193"/>
            </a:avLst>
          </a:prstGeom>
          <a:solidFill>
            <a:schemeClr val="tx2"/>
          </a:solidFill>
          <a:ln w="12700">
            <a:noFill/>
          </a:ln>
        </p:spPr>
        <p:txBody>
          <a:bodyPr wrap="square" lIns="457200" tIns="457200" rIns="457200" bIns="457200" anchor="t" anchorCtr="0">
            <a:spAutoFit/>
          </a:bodyPr>
          <a:lstStyle>
            <a:lvl1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None/>
              <a:defRPr b="1" i="0">
                <a:solidFill>
                  <a:schemeClr val="bg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magna at </a:t>
            </a:r>
            <a:r>
              <a:rPr lang="en-US" dirty="0" err="1"/>
              <a:t>neque</a:t>
            </a:r>
            <a:r>
              <a:rPr lang="en-US" dirty="0"/>
              <a:t> convallis, id vestibulum nisi </a:t>
            </a:r>
            <a:r>
              <a:rPr lang="en-US" dirty="0" err="1"/>
              <a:t>vulputate</a:t>
            </a:r>
            <a:r>
              <a:rPr lang="en-US" dirty="0"/>
              <a:t>. Sed fermentum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A88CE5-A779-0641-85F6-BEC2C1831B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689" y="1442852"/>
            <a:ext cx="3950861" cy="472934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chemeClr val="tx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chemeClr val="tx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chemeClr val="tx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371600" indent="-171450">
              <a:defRPr>
                <a:solidFill>
                  <a:schemeClr val="tx1"/>
                </a:solidFill>
              </a:defRPr>
            </a:lvl7pPr>
            <a:lvl8pPr marL="1543050" indent="-17145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5711D0-D8F4-4A49-9587-EDE19A5ED6DB}"/>
              </a:ext>
            </a:extLst>
          </p:cNvPr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453333-0FCD-FF41-A359-6DE7E02F2E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9844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ext page with call-out box – yellow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6CA14FC-D5E3-E847-A5CB-16350B11C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89" y="705965"/>
            <a:ext cx="8172818" cy="627189"/>
          </a:xfrm>
          <a:prstGeom prst="rect">
            <a:avLst/>
          </a:prstGeom>
        </p:spPr>
        <p:txBody>
          <a:bodyPr anchor="t"/>
          <a:lstStyle>
            <a:lvl1pPr>
              <a:defRPr sz="1950" b="1" i="0" spc="38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E50E892-DFEC-B148-BD77-F7F79A8B6B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451" y="1591200"/>
            <a:ext cx="3877649" cy="2364109"/>
          </a:xfrm>
          <a:prstGeom prst="roundRect">
            <a:avLst>
              <a:gd name="adj" fmla="val 193"/>
            </a:avLst>
          </a:prstGeom>
          <a:solidFill>
            <a:srgbClr val="FABD0F"/>
          </a:solidFill>
          <a:ln w="12700">
            <a:noFill/>
          </a:ln>
        </p:spPr>
        <p:txBody>
          <a:bodyPr wrap="square" lIns="457200" tIns="457200" rIns="457200" bIns="457200" anchor="t" anchorCtr="0">
            <a:spAutoFit/>
          </a:bodyPr>
          <a:lstStyle>
            <a:lvl1pPr marL="0" indent="0">
              <a:lnSpc>
                <a:spcPts val="1920"/>
              </a:lnSpc>
              <a:spcBef>
                <a:spcPts val="0"/>
              </a:spcBef>
              <a:spcAft>
                <a:spcPts val="0"/>
              </a:spcAft>
              <a:buNone/>
              <a:defRPr b="1" i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magna at </a:t>
            </a:r>
            <a:r>
              <a:rPr lang="en-US" dirty="0" err="1"/>
              <a:t>neque</a:t>
            </a:r>
            <a:r>
              <a:rPr lang="en-US" dirty="0"/>
              <a:t> convallis, id vestibulum nisi </a:t>
            </a:r>
            <a:r>
              <a:rPr lang="en-US" dirty="0" err="1"/>
              <a:t>vulputate</a:t>
            </a:r>
            <a:r>
              <a:rPr lang="en-US" dirty="0"/>
              <a:t>. Sed fermentum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A88CE5-A779-0641-85F6-BEC2C1831B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689" y="1442852"/>
            <a:ext cx="3950861" cy="472934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chemeClr val="tx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chemeClr val="tx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chemeClr val="tx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371600" indent="-171450">
              <a:defRPr>
                <a:solidFill>
                  <a:schemeClr val="tx1"/>
                </a:solidFill>
              </a:defRPr>
            </a:lvl7pPr>
            <a:lvl8pPr marL="1543050" indent="-17145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5711D0-D8F4-4A49-9587-EDE19A5ED6DB}"/>
              </a:ext>
            </a:extLst>
          </p:cNvPr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453333-0FCD-FF41-A359-6DE7E02F2E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557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ext page with chart – 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58BCE2-55D5-C94F-999B-0811A86B3A9E}"/>
              </a:ext>
            </a:extLst>
          </p:cNvPr>
          <p:cNvSpPr/>
          <p:nvPr/>
        </p:nvSpPr>
        <p:spPr>
          <a:xfrm>
            <a:off x="4743451" y="1592264"/>
            <a:ext cx="3879056" cy="4579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E927F1-A53E-1649-9F0B-A5C21EDB2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89" y="705965"/>
            <a:ext cx="8172818" cy="627189"/>
          </a:xfrm>
          <a:prstGeom prst="rect">
            <a:avLst/>
          </a:prstGeom>
        </p:spPr>
        <p:txBody>
          <a:bodyPr anchor="t"/>
          <a:lstStyle>
            <a:lvl1pPr>
              <a:defRPr sz="1950" b="1" i="0" spc="38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6A36056-8BCF-FE40-937E-16F129FFBE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689" y="1442852"/>
            <a:ext cx="3950861" cy="472934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chemeClr val="tx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chemeClr val="tx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chemeClr val="tx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371600" indent="-171450">
              <a:defRPr>
                <a:solidFill>
                  <a:schemeClr val="tx1"/>
                </a:solidFill>
              </a:defRPr>
            </a:lvl7pPr>
            <a:lvl8pPr marL="1543050" indent="-17145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9F37168-22FB-CD40-9B53-116C84B384E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743451" y="5245100"/>
            <a:ext cx="3879056" cy="58456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200" b="1" i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rgbClr val="21212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rgbClr val="21212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rgbClr val="21212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rgbClr val="21212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/>
            </a:lvl6pPr>
            <a:lvl7pPr marL="1371600" indent="-171450">
              <a:defRPr/>
            </a:lvl7pPr>
            <a:lvl8pPr marL="1543050" indent="-171450">
              <a:defRPr/>
            </a:lvl8pPr>
          </a:lstStyle>
          <a:p>
            <a:pPr lvl="0"/>
            <a:r>
              <a:rPr lang="en-US" dirty="0"/>
              <a:t>Chart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58FB9F-3F87-6A49-9D8A-2BB899FFD8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041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672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 p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C090CA8-4E6C-A247-8781-98EB368F5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89" y="705965"/>
            <a:ext cx="8172818" cy="627189"/>
          </a:xfrm>
          <a:prstGeom prst="rect">
            <a:avLst/>
          </a:prstGeom>
        </p:spPr>
        <p:txBody>
          <a:bodyPr anchor="t"/>
          <a:lstStyle>
            <a:lvl1pPr>
              <a:defRPr sz="1950" b="1" i="0" spc="38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5C3B9C-F33C-8340-8DB0-ACB878D991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9748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Netural presentation p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5241A-FE81-E045-A53F-CCB1ECEF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89" y="705275"/>
            <a:ext cx="8172900" cy="627189"/>
          </a:xfrm>
          <a:prstGeom prst="rect">
            <a:avLst/>
          </a:prstGeom>
        </p:spPr>
        <p:txBody>
          <a:bodyPr anchor="t"/>
          <a:lstStyle>
            <a:lvl1pPr>
              <a:defRPr sz="1950" b="1" i="0" spc="38" baseline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CE587E-971A-AE4C-A03D-10208DBE7F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5413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8955-8B11-4E98-A8E5-14EF37BDCF4F}" type="datetimeFigureOut">
              <a:rPr lang="en-CA" smtClean="0"/>
              <a:t>2023-02-07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B22B6-67C3-474F-A034-D5110A78BC8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45554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page with chart – pie char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1C9C1D9-1BE0-3B41-98B5-532649D8D85E}"/>
              </a:ext>
            </a:extLst>
          </p:cNvPr>
          <p:cNvSpPr/>
          <p:nvPr/>
        </p:nvSpPr>
        <p:spPr>
          <a:xfrm>
            <a:off x="4743451" y="1592264"/>
            <a:ext cx="3879056" cy="4579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534707B-8252-B042-9F8A-82CF4C08AFD0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743451" y="5346701"/>
            <a:ext cx="3879056" cy="58456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200" b="1" i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rgbClr val="21212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rgbClr val="21212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rgbClr val="21212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rgbClr val="21212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/>
            </a:lvl6pPr>
            <a:lvl7pPr marL="1371600" indent="-171450">
              <a:defRPr/>
            </a:lvl7pPr>
            <a:lvl8pPr marL="1543050" indent="-171450">
              <a:defRPr/>
            </a:lvl8pPr>
          </a:lstStyle>
          <a:p>
            <a:pPr lvl="0"/>
            <a:r>
              <a:rPr lang="en-US" dirty="0"/>
              <a:t>Chart Title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E927F1-A53E-1649-9F0B-A5C21EDB2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89" y="705965"/>
            <a:ext cx="8172818" cy="627189"/>
          </a:xfrm>
          <a:prstGeom prst="rect">
            <a:avLst/>
          </a:prstGeom>
        </p:spPr>
        <p:txBody>
          <a:bodyPr anchor="t"/>
          <a:lstStyle>
            <a:lvl1pPr>
              <a:defRPr sz="1950" b="1" i="0" spc="38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6A36056-8BCF-FE40-937E-16F129FFBE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689" y="1442852"/>
            <a:ext cx="3950861" cy="472934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chemeClr val="tx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chemeClr val="tx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chemeClr val="tx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371600" indent="-171450">
              <a:defRPr>
                <a:solidFill>
                  <a:schemeClr val="tx1"/>
                </a:solidFill>
              </a:defRPr>
            </a:lvl7pPr>
            <a:lvl8pPr marL="1543050" indent="-17145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557EFD-0193-974B-AA18-B675053098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graphicFrame>
        <p:nvGraphicFramePr>
          <p:cNvPr id="17" name="Content Placeholder 6">
            <a:extLst>
              <a:ext uri="{FF2B5EF4-FFF2-40B4-BE49-F238E27FC236}">
                <a16:creationId xmlns:a16="http://schemas.microsoft.com/office/drawing/2014/main" id="{2E73BCD6-B567-494E-A004-604C681A52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1521816"/>
              </p:ext>
            </p:extLst>
          </p:nvPr>
        </p:nvGraphicFramePr>
        <p:xfrm>
          <a:off x="4920107" y="1787492"/>
          <a:ext cx="3517565" cy="343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749061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page with chart – bar graph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2DAF9DC-6E5F-3D41-AD8B-E8861F8BD14C}"/>
              </a:ext>
            </a:extLst>
          </p:cNvPr>
          <p:cNvSpPr/>
          <p:nvPr/>
        </p:nvSpPr>
        <p:spPr>
          <a:xfrm>
            <a:off x="4743451" y="1592264"/>
            <a:ext cx="3879056" cy="4579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5CC29C47-404C-1B45-A779-B240E1DEAF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4068772"/>
              </p:ext>
            </p:extLst>
          </p:nvPr>
        </p:nvGraphicFramePr>
        <p:xfrm>
          <a:off x="4990300" y="1818434"/>
          <a:ext cx="3363125" cy="3443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7C090CA8-4E6C-A247-8781-98EB368F5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89" y="705965"/>
            <a:ext cx="8172818" cy="627189"/>
          </a:xfrm>
          <a:prstGeom prst="rect">
            <a:avLst/>
          </a:prstGeom>
        </p:spPr>
        <p:txBody>
          <a:bodyPr anchor="t"/>
          <a:lstStyle>
            <a:lvl1pPr>
              <a:defRPr sz="1950" b="1" i="0" spc="38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C85DD65-9689-3241-AEB0-955F1D7709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689" y="1442852"/>
            <a:ext cx="3950861" cy="472934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chemeClr val="tx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chemeClr val="tx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chemeClr val="tx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chemeClr val="tx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6pPr>
            <a:lvl7pPr marL="1371600" indent="-171450">
              <a:defRPr>
                <a:solidFill>
                  <a:schemeClr val="tx1"/>
                </a:solidFill>
              </a:defRPr>
            </a:lvl7pPr>
            <a:lvl8pPr marL="1543050" indent="-171450">
              <a:defRPr>
                <a:solidFill>
                  <a:schemeClr val="tx1"/>
                </a:solidFill>
              </a:defRPr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5C3B9C-F33C-8340-8DB0-ACB878D991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C1C212D-EA21-2E43-99FE-661794AC19D7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743451" y="5346701"/>
            <a:ext cx="3879056" cy="58456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200" b="1" i="0">
                <a:solidFill>
                  <a:schemeClr val="accent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3429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200">
                <a:solidFill>
                  <a:srgbClr val="212121"/>
                </a:solidFill>
              </a:defRPr>
            </a:lvl2pPr>
            <a:lvl3pPr marL="51435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System Font Regular"/>
              <a:buChar char="⁃"/>
              <a:tabLst/>
              <a:defRPr sz="1200">
                <a:solidFill>
                  <a:srgbClr val="212121"/>
                </a:solidFill>
              </a:defRPr>
            </a:lvl3pPr>
            <a:lvl4pPr marL="685800" indent="-171450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1050">
                <a:solidFill>
                  <a:srgbClr val="212121"/>
                </a:solidFill>
              </a:defRPr>
            </a:lvl4pPr>
            <a:lvl5pPr marL="857250" marR="0" indent="-17145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>
                <a:tab pos="1027510" algn="l"/>
              </a:tabLst>
              <a:defRPr sz="975">
                <a:solidFill>
                  <a:srgbClr val="212121"/>
                </a:solidFill>
              </a:defRPr>
            </a:lvl5pPr>
            <a:lvl6pPr marL="1028700" indent="-17145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/>
            </a:lvl6pPr>
            <a:lvl7pPr marL="1371600" indent="-171450">
              <a:defRPr/>
            </a:lvl7pPr>
            <a:lvl8pPr marL="1543050" indent="-171450">
              <a:defRPr/>
            </a:lvl8pPr>
          </a:lstStyle>
          <a:p>
            <a:pPr lvl="0"/>
            <a:r>
              <a:rPr lang="en-US" dirty="0"/>
              <a:t>Chart Title</a:t>
            </a:r>
          </a:p>
        </p:txBody>
      </p:sp>
    </p:spTree>
    <p:extLst>
      <p:ext uri="{BB962C8B-B14F-4D97-AF65-F5344CB8AC3E}">
        <p14:creationId xmlns:p14="http://schemas.microsoft.com/office/powerpoint/2010/main" val="32052819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able p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C090CA8-4E6C-A247-8781-98EB368F5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89" y="705965"/>
            <a:ext cx="8172818" cy="627189"/>
          </a:xfrm>
          <a:prstGeom prst="rect">
            <a:avLst/>
          </a:prstGeom>
        </p:spPr>
        <p:txBody>
          <a:bodyPr anchor="t"/>
          <a:lstStyle>
            <a:lvl1pPr>
              <a:defRPr sz="1950" b="1" i="0" spc="38" baseline="0">
                <a:solidFill>
                  <a:schemeClr val="tx2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5C3B9C-F33C-8340-8DB0-ACB878D991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165100"/>
          </a:xfrm>
          <a:prstGeom prst="rect">
            <a:avLst/>
          </a:prstGeom>
        </p:spPr>
      </p:pic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DADEF27F-CC03-834D-A185-0B73C51781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3176883"/>
              </p:ext>
            </p:extLst>
          </p:nvPr>
        </p:nvGraphicFramePr>
        <p:xfrm>
          <a:off x="514351" y="1592262"/>
          <a:ext cx="8202065" cy="4902708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2818058">
                  <a:extLst>
                    <a:ext uri="{9D8B030D-6E8A-4147-A177-3AD203B41FA5}">
                      <a16:colId xmlns:a16="http://schemas.microsoft.com/office/drawing/2014/main" val="941155809"/>
                    </a:ext>
                  </a:extLst>
                </a:gridCol>
                <a:gridCol w="1394460">
                  <a:extLst>
                    <a:ext uri="{9D8B030D-6E8A-4147-A177-3AD203B41FA5}">
                      <a16:colId xmlns:a16="http://schemas.microsoft.com/office/drawing/2014/main" val="3853484078"/>
                    </a:ext>
                  </a:extLst>
                </a:gridCol>
                <a:gridCol w="3989547">
                  <a:extLst>
                    <a:ext uri="{9D8B030D-6E8A-4147-A177-3AD203B41FA5}">
                      <a16:colId xmlns:a16="http://schemas.microsoft.com/office/drawing/2014/main" val="3777659007"/>
                    </a:ext>
                  </a:extLst>
                </a:gridCol>
              </a:tblGrid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Tactic</a:t>
                      </a:r>
                      <a:endParaRPr lang="en-CA" sz="12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Estimated Costs</a:t>
                      </a:r>
                      <a:endParaRPr lang="en-CA" sz="12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Notes</a:t>
                      </a:r>
                      <a:endParaRPr lang="en-CA" sz="12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0858711"/>
                  </a:ext>
                </a:extLst>
              </a:tr>
              <a:tr h="347472">
                <a:tc gridSpan="3"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Sub-category</a:t>
                      </a:r>
                      <a:endParaRPr lang="en-CA" sz="12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73504128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661979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consectetur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adipiscing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elit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sed do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eiusmod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tempor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incididunt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labore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et dolore magna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aliqua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827410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0644667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9979991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54005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consectetur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adipiscing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elit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sed do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eiusmod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tempor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incididunt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labore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et dolore magna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aliqua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0944801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$1,000.00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Lorem ipsum dolor sit </a:t>
                      </a:r>
                      <a:r>
                        <a:rPr lang="en-US" sz="12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amet</a:t>
                      </a:r>
                      <a:r>
                        <a:rPr lang="en-US" sz="12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en-CA" sz="1200" b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896557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1" i="0" dirty="0">
                          <a:effectLst/>
                          <a:latin typeface="Open Sans Semibold" panose="020B0606030504020204" pitchFamily="34" charset="0"/>
                          <a:ea typeface="Open Sans Semibold" panose="020B0606030504020204" pitchFamily="34" charset="0"/>
                          <a:cs typeface="Open Sans Semibold" panose="020B0606030504020204" pitchFamily="34" charset="0"/>
                        </a:rPr>
                        <a:t>Subtotal</a:t>
                      </a:r>
                      <a:endParaRPr lang="en-CA" sz="1200" b="1" i="0" dirty="0">
                        <a:effectLst/>
                        <a:latin typeface="Open Sans Semibold" panose="020B06060305040202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 b="1" i="0">
                          <a:effectLst/>
                          <a:latin typeface="Open Sans Semibold" panose="020B0606030504020204" pitchFamily="34" charset="0"/>
                          <a:ea typeface="Open Sans Semibold" panose="020B0606030504020204" pitchFamily="34" charset="0"/>
                          <a:cs typeface="Open Sans Semibold" panose="020B0606030504020204" pitchFamily="34" charset="0"/>
                        </a:rPr>
                        <a:t>$9,000.00</a:t>
                      </a:r>
                      <a:endParaRPr lang="en-CA" sz="1200" b="1" i="0" dirty="0">
                        <a:effectLst/>
                        <a:latin typeface="Open Sans Semibold" panose="020B06060305040202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endParaRPr lang="en-CA" sz="1600" dirty="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7125131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1" i="0" dirty="0">
                          <a:effectLst/>
                          <a:latin typeface="Open Sans Semibold" panose="020B0606030504020204" pitchFamily="34" charset="0"/>
                          <a:ea typeface="Open Sans Semibold" panose="020B0606030504020204" pitchFamily="34" charset="0"/>
                          <a:cs typeface="Open Sans Semibold" panose="020B0606030504020204" pitchFamily="34" charset="0"/>
                        </a:rPr>
                        <a:t>15% fee</a:t>
                      </a:r>
                      <a:endParaRPr lang="en-CA" sz="1200" b="1" i="0" dirty="0">
                        <a:effectLst/>
                        <a:latin typeface="Open Sans Semibold" panose="020B06060305040202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 b="1" i="0">
                          <a:effectLst/>
                          <a:latin typeface="Open Sans Semibold" panose="020B0606030504020204" pitchFamily="34" charset="0"/>
                          <a:ea typeface="Open Sans Semibold" panose="020B0606030504020204" pitchFamily="34" charset="0"/>
                          <a:cs typeface="Open Sans Semibold" panose="020B0606030504020204" pitchFamily="34" charset="0"/>
                        </a:rPr>
                        <a:t>$1,350.00</a:t>
                      </a:r>
                      <a:endParaRPr lang="en-CA" sz="1200" b="1" i="0" dirty="0">
                        <a:effectLst/>
                        <a:latin typeface="Open Sans Semibold" panose="020B0606030504020204" pitchFamily="34" charset="0"/>
                        <a:ea typeface="Open Sans Semibold" panose="020B0606030504020204" pitchFamily="34" charset="0"/>
                        <a:cs typeface="Open Sans Semibold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CA" sz="1600" dirty="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721934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en-US" sz="1200" b="1" i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Total</a:t>
                      </a:r>
                      <a:endParaRPr lang="en-CA" sz="1200" b="1" i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</a:pPr>
                      <a:r>
                        <a:rPr lang="en-US" sz="1200" b="1" i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$10,350.00</a:t>
                      </a:r>
                      <a:endParaRPr lang="en-CA" sz="1200" b="1" i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endParaRPr lang="en-CA" sz="1600" dirty="0">
                        <a:effectLst/>
                        <a:latin typeface="Times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L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7A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7476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3860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1039" y="2130427"/>
            <a:ext cx="7777162" cy="1470025"/>
          </a:xfrm>
        </p:spPr>
        <p:txBody>
          <a:bodyPr lIns="0" tIns="0" rIns="0" bIns="0" anchor="t">
            <a:normAutofit/>
          </a:bodyPr>
          <a:lstStyle>
            <a:lvl1pPr algn="l">
              <a:defRPr sz="3600" b="0">
                <a:solidFill>
                  <a:schemeClr val="tx1"/>
                </a:solidFill>
                <a:latin typeface="Palatino Linotype"/>
                <a:cs typeface="Palatino Linotype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772400" cy="1752600"/>
          </a:xfrm>
        </p:spPr>
        <p:txBody>
          <a:bodyPr lIns="0" bIns="0">
            <a:normAutofit/>
          </a:bodyPr>
          <a:lstStyle>
            <a:lvl1pPr marL="0" indent="0" algn="l">
              <a:buNone/>
              <a:defRPr sz="1800" b="1" i="0">
                <a:solidFill>
                  <a:schemeClr val="tx1">
                    <a:tint val="75000"/>
                  </a:schemeClr>
                </a:solidFill>
                <a:latin typeface="Calibri"/>
                <a:cs typeface="Calibri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1" y="6495563"/>
            <a:ext cx="90977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F6AE53F-E227-A345-A672-286B2CEC4D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18789" y="6495563"/>
            <a:ext cx="3177013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2" y="6495563"/>
            <a:ext cx="1904949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0537617-F04D-2D48-8B5D-62F0364B9B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4103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835" y="1031851"/>
            <a:ext cx="2522346" cy="19559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2271" y="0"/>
            <a:ext cx="572172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46549" y="588435"/>
            <a:ext cx="4641851" cy="288342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50" baseline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r>
              <a:rPr lang="en-US" dirty="0"/>
              <a:t>Title of Presentation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46548" y="4588935"/>
            <a:ext cx="4641851" cy="1954741"/>
          </a:xfrm>
        </p:spPr>
        <p:txBody>
          <a:bodyPr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8C1C4"/>
              </a:buClr>
              <a:buSzTx/>
              <a:buFont typeface="Arial" charset="0"/>
              <a:buNone/>
              <a:tabLst/>
              <a:defRPr lang="en-US" sz="2100" smtClean="0">
                <a:effectLst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8C1C4"/>
              </a:buClr>
              <a:buSzTx/>
              <a:buFont typeface="Arial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Name of Presenter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, Accreditation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Tier II Canada Research Chair 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8C1C4"/>
              </a:buClr>
              <a:buSzTx/>
              <a:buFont typeface="Arial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Physical Activity Promotion and Disability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8C1C4"/>
              </a:buClr>
              <a:buSzTx/>
              <a:buFont typeface="Arial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School of Kinesiology and Health Studies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Queen’s University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868" y="4588934"/>
            <a:ext cx="1753362" cy="1776984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147344" y="3471863"/>
            <a:ext cx="4641056" cy="59055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50" i="1">
                <a:solidFill>
                  <a:schemeClr val="bg1"/>
                </a:solidFill>
              </a:defRPr>
            </a:lvl1pPr>
            <a:lvl4pPr>
              <a:defRPr baseline="0"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Subtitle of presentation goes here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0579309" y="548640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26066"/>
            <a:ext cx="9144000" cy="26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841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l-out slide">
    <p:bg>
      <p:bgPr>
        <a:solidFill>
          <a:srgbClr val="2735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43" y="0"/>
            <a:ext cx="212407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50692" y="1064304"/>
            <a:ext cx="5898384" cy="4061646"/>
          </a:xfrm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Call-out Text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96" y="5215889"/>
            <a:ext cx="1171398" cy="1187180"/>
          </a:xfrm>
          <a:prstGeom prst="rect">
            <a:avLst/>
          </a:prstGeom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50693" y="5321509"/>
            <a:ext cx="5898384" cy="898317"/>
          </a:xfrm>
        </p:spPr>
        <p:txBody>
          <a:bodyPr anchor="ctr" anchorCtr="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8C1C4"/>
              </a:buClr>
              <a:buSzTx/>
              <a:buFont typeface="Arial" charset="0"/>
              <a:buNone/>
              <a:tabLst/>
              <a:defRPr lang="en-US" sz="1500" i="1" smtClean="0">
                <a:effectLst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>
                <a:solidFill>
                  <a:srgbClr val="FFFFFF"/>
                </a:solidFill>
                <a:effectLst/>
                <a:latin typeface="Open Sans" charset="0"/>
              </a:rPr>
              <a:t>Reference information Reference information 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03" y="362935"/>
            <a:ext cx="1309397" cy="101537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8733B6B-9A10-2045-96B7-9BE79B0D7D99}"/>
              </a:ext>
            </a:extLst>
          </p:cNvPr>
          <p:cNvSpPr/>
          <p:nvPr userDrawn="1"/>
        </p:nvSpPr>
        <p:spPr>
          <a:xfrm>
            <a:off x="1147666" y="1064305"/>
            <a:ext cx="867196" cy="438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4362479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35" y="1031851"/>
            <a:ext cx="2522346" cy="19559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271" y="0"/>
            <a:ext cx="572172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46549" y="588435"/>
            <a:ext cx="4641851" cy="288342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50" baseline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r>
              <a:rPr lang="en-US" dirty="0"/>
              <a:t>Title of Presentation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46548" y="4588935"/>
            <a:ext cx="4641851" cy="1954741"/>
          </a:xfrm>
        </p:spPr>
        <p:txBody>
          <a:bodyPr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8C1C4"/>
              </a:buClr>
              <a:buSzTx/>
              <a:buFont typeface="Arial" charset="0"/>
              <a:buNone/>
              <a:tabLst/>
              <a:defRPr lang="en-US" sz="2100" smtClean="0">
                <a:effectLst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8C1C4"/>
              </a:buClr>
              <a:buSzTx/>
              <a:buFont typeface="Arial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Name of Presenter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, Accreditation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Tier II Canada Research Chair 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8C1C4"/>
              </a:buClr>
              <a:buSzTx/>
              <a:buFont typeface="Arial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Physical Activity Promotion and Disability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8C1C4"/>
              </a:buClr>
              <a:buSzTx/>
              <a:buFont typeface="Arial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School of Kinesiology and Health Studies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charset="0"/>
                <a:ea typeface="Open Sans" charset="0"/>
                <a:cs typeface="Open Sans" charset="0"/>
              </a:rPr>
              <a:t>Queen’s University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68" y="4588934"/>
            <a:ext cx="1753362" cy="1776984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147344" y="3471863"/>
            <a:ext cx="4641056" cy="59055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50" i="1">
                <a:solidFill>
                  <a:schemeClr val="bg1"/>
                </a:solidFill>
              </a:defRPr>
            </a:lvl1pPr>
            <a:lvl4pPr>
              <a:defRPr baseline="0"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Subtitle of presentation goes here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0579309" y="548640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6066"/>
            <a:ext cx="9144000" cy="2628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6F09EBA-E7D1-0042-A16D-42D64BB8ED44}"/>
              </a:ext>
            </a:extLst>
          </p:cNvPr>
          <p:cNvSpPr/>
          <p:nvPr userDrawn="1"/>
        </p:nvSpPr>
        <p:spPr>
          <a:xfrm>
            <a:off x="1972967" y="2586404"/>
            <a:ext cx="1005218" cy="438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478410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8955-8B11-4E98-A8E5-14EF37BDCF4F}" type="datetimeFigureOut">
              <a:rPr lang="en-CA" smtClean="0"/>
              <a:t>2023-02-07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B22B6-67C3-474F-A034-D5110A78BC8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1702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8955-8B11-4E98-A8E5-14EF37BDCF4F}" type="datetimeFigureOut">
              <a:rPr lang="en-CA" smtClean="0"/>
              <a:t>2023-02-07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B22B6-67C3-474F-A034-D5110A78BC8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7930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8955-8B11-4E98-A8E5-14EF37BDCF4F}" type="datetimeFigureOut">
              <a:rPr lang="en-CA" smtClean="0"/>
              <a:t>2023-02-07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B22B6-67C3-474F-A034-D5110A78BC8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6880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68955-8B11-4E98-A8E5-14EF37BDCF4F}" type="datetimeFigureOut">
              <a:rPr lang="en-CA" smtClean="0"/>
              <a:t>2023-02-07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B22B6-67C3-474F-A034-D5110A78BC8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1044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9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36.xml"/><Relationship Id="rId34" Type="http://schemas.openxmlformats.org/officeDocument/2006/relationships/slideLayout" Target="../slideLayouts/slideLayout49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44.xml"/><Relationship Id="rId41" Type="http://schemas.openxmlformats.org/officeDocument/2006/relationships/slideLayout" Target="../slideLayouts/slideLayout56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52.xml"/><Relationship Id="rId40" Type="http://schemas.openxmlformats.org/officeDocument/2006/relationships/slideLayout" Target="../slideLayouts/slideLayout55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36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slideLayout" Target="../slideLayouts/slideLayout46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50.xml"/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68955-8B11-4E98-A8E5-14EF37BDCF4F}" type="datetimeFigureOut">
              <a:rPr lang="en-CA" smtClean="0"/>
              <a:t>2023-02-07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B22B6-67C3-474F-A034-D5110A78BC8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305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8" r:id="rId12"/>
    <p:sldLayoutId id="2147483689" r:id="rId13"/>
    <p:sldLayoutId id="2147483690" r:id="rId14"/>
    <p:sldLayoutId id="214748369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04B3BC-6B9E-CB4D-9108-631CA69A8E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9132" y="1436914"/>
            <a:ext cx="8173374" cy="47352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8A628D-071D-1D45-B08E-140D1CE66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132" y="759701"/>
            <a:ext cx="8173374" cy="6431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44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  <p:sldLayoutId id="2147483722" r:id="rId30"/>
    <p:sldLayoutId id="2147483723" r:id="rId31"/>
    <p:sldLayoutId id="2147483724" r:id="rId32"/>
    <p:sldLayoutId id="2147483725" r:id="rId33"/>
    <p:sldLayoutId id="2147483726" r:id="rId34"/>
    <p:sldLayoutId id="2147483727" r:id="rId35"/>
    <p:sldLayoutId id="2147483728" r:id="rId36"/>
    <p:sldLayoutId id="2147483729" r:id="rId37"/>
    <p:sldLayoutId id="2147483730" r:id="rId38"/>
    <p:sldLayoutId id="2147483683" r:id="rId39"/>
    <p:sldLayoutId id="2147483684" r:id="rId40"/>
    <p:sldLayoutId id="2147483687" r:id="rId4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950" b="1" i="0" kern="1200">
          <a:solidFill>
            <a:schemeClr val="tx2"/>
          </a:solidFill>
          <a:latin typeface="Open Sans Semibold" panose="020B0606030504020204" pitchFamily="34" charset="0"/>
          <a:ea typeface="Open Sans Semibold" panose="020B0606030504020204" pitchFamily="34" charset="0"/>
          <a:cs typeface="Open Sans Semibold" panose="020B0606030504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15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342900" indent="-171450" algn="l" defTabSz="685800" rtl="0" eaLnBrk="1" latinLnBrk="0" hangingPunct="1">
        <a:lnSpc>
          <a:spcPct val="15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514350" indent="-169069" algn="l" defTabSz="685800" rtl="0" eaLnBrk="1" latinLnBrk="0" hangingPunct="1">
        <a:lnSpc>
          <a:spcPct val="150000"/>
        </a:lnSpc>
        <a:spcBef>
          <a:spcPts val="0"/>
        </a:spcBef>
        <a:spcAft>
          <a:spcPts val="900"/>
        </a:spcAft>
        <a:buFont typeface="System Font Regular"/>
        <a:buChar char="⁃"/>
        <a:tabLst/>
        <a:defRPr sz="1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685800" indent="-169069" algn="l" defTabSz="685800" rtl="0" eaLnBrk="1" latinLnBrk="0" hangingPunct="1">
        <a:lnSpc>
          <a:spcPct val="15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tabLst/>
        <a:defRPr sz="105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857250" marR="0" indent="-171450" algn="l" defTabSz="685800" rtl="0" eaLnBrk="1" fontAlgn="auto" latinLnBrk="0" hangingPunct="1">
        <a:lnSpc>
          <a:spcPct val="150000"/>
        </a:lnSpc>
        <a:spcBef>
          <a:spcPts val="0"/>
        </a:spcBef>
        <a:spcAft>
          <a:spcPts val="900"/>
        </a:spcAft>
        <a:buClrTx/>
        <a:buSzTx/>
        <a:buFont typeface="Arial" panose="020B0604020202020204" pitchFamily="34" charset="0"/>
        <a:buChar char="•"/>
        <a:tabLst/>
        <a:defRPr sz="975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1028700" indent="-169069" algn="l" defTabSz="685800" rtl="0" eaLnBrk="1" latinLnBrk="0" hangingPunct="1">
        <a:lnSpc>
          <a:spcPct val="15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tabLst/>
        <a:defRPr sz="975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6pPr>
      <a:lvl7pPr marL="1200150" indent="-171450" algn="l" defTabSz="685800" rtl="0" eaLnBrk="1" latinLnBrk="0" hangingPunct="1">
        <a:lnSpc>
          <a:spcPct val="15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7pPr>
      <a:lvl8pPr marL="1371600" indent="-171450" algn="l" defTabSz="685800" rtl="0" eaLnBrk="1" latinLnBrk="0" hangingPunct="1">
        <a:lnSpc>
          <a:spcPct val="15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8pPr>
      <a:lvl9pPr marL="1543050" indent="-171450" algn="l" defTabSz="685800" rtl="0" eaLnBrk="1" latinLnBrk="0" hangingPunct="1">
        <a:lnSpc>
          <a:spcPct val="15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5" orient="horz" pos="528">
          <p15:clr>
            <a:srgbClr val="F26B43"/>
          </p15:clr>
        </p15:guide>
        <p15:guide id="16" pos="432">
          <p15:clr>
            <a:srgbClr val="F26B43"/>
          </p15:clr>
        </p15:guide>
        <p15:guide id="17" orient="horz" pos="1003">
          <p15:clr>
            <a:srgbClr val="F26B43"/>
          </p15:clr>
        </p15:guide>
        <p15:guide id="18" orient="horz" pos="1224">
          <p15:clr>
            <a:srgbClr val="F26B43"/>
          </p15:clr>
        </p15:guide>
        <p15:guide id="19" orient="horz" pos="4104">
          <p15:clr>
            <a:srgbClr val="F26B43"/>
          </p15:clr>
        </p15:guide>
        <p15:guide id="20" pos="3696">
          <p15:clr>
            <a:srgbClr val="F26B43"/>
          </p15:clr>
        </p15:guide>
        <p15:guide id="21" pos="3984">
          <p15:clr>
            <a:srgbClr val="F26B43"/>
          </p15:clr>
        </p15:guide>
        <p15:guide id="22" pos="7242">
          <p15:clr>
            <a:srgbClr val="F26B43"/>
          </p15:clr>
        </p15:guide>
        <p15:guide id="23" orient="horz" pos="3168">
          <p15:clr>
            <a:srgbClr val="F26B43"/>
          </p15:clr>
        </p15:guide>
        <p15:guide id="24" orient="horz" pos="3888">
          <p15:clr>
            <a:srgbClr val="F26B43"/>
          </p15:clr>
        </p15:guide>
        <p15:guide id="25" orient="horz" pos="3672">
          <p15:clr>
            <a:srgbClr val="F26B43"/>
          </p15:clr>
        </p15:guide>
        <p15:guide id="26" orient="horz" pos="38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18" Type="http://schemas.openxmlformats.org/officeDocument/2006/relationships/image" Target="../media/image44.jpeg"/><Relationship Id="rId3" Type="http://schemas.openxmlformats.org/officeDocument/2006/relationships/image" Target="../media/image29.jpeg"/><Relationship Id="rId21" Type="http://schemas.openxmlformats.org/officeDocument/2006/relationships/image" Target="../media/image47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17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2.jpeg"/><Relationship Id="rId20" Type="http://schemas.openxmlformats.org/officeDocument/2006/relationships/image" Target="../media/image46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5" Type="http://schemas.openxmlformats.org/officeDocument/2006/relationships/image" Target="../media/image41.jpeg"/><Relationship Id="rId23" Type="http://schemas.openxmlformats.org/officeDocument/2006/relationships/image" Target="../media/image49.jpeg"/><Relationship Id="rId10" Type="http://schemas.openxmlformats.org/officeDocument/2006/relationships/image" Target="../media/image36.jpeg"/><Relationship Id="rId19" Type="http://schemas.openxmlformats.org/officeDocument/2006/relationships/image" Target="../media/image45.jpeg"/><Relationship Id="rId4" Type="http://schemas.openxmlformats.org/officeDocument/2006/relationships/image" Target="../media/image30.png"/><Relationship Id="rId9" Type="http://schemas.openxmlformats.org/officeDocument/2006/relationships/image" Target="../media/image35.jpeg"/><Relationship Id="rId14" Type="http://schemas.openxmlformats.org/officeDocument/2006/relationships/image" Target="../media/image40.jpeg"/><Relationship Id="rId22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skhs.internships@queensu.ca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skhs.internships@queensu.ca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5" Type="http://schemas.openxmlformats.org/officeDocument/2006/relationships/hyperlink" Target="https://skhs.queensu.ca/certificate-in-disability-and-physical-activity-dipa/" TargetMode="External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5" Type="http://schemas.openxmlformats.org/officeDocument/2006/relationships/hyperlink" Target="https://queensuca.sharepoint.com/sites/SKHS-RevvedUp-Admin/Shared%20Documents/Forms/AllItems.aspx?id=%2Fsites%2FSKHS%2DRevvedUp%2DAdmin%2FShared%20Documents%2FDIPA%2D%20Admin%2FPromotion%2FDIPA%2DRU%40H%20edition%2Emp4&amp;viewid=42accbdc%2D29da%2D4c77%2Dac3e%2Dd01d312531c4&amp;parent=%2Fsites%2FSKHS%2DRevvedUp%2DAdmin%2FShared%20Documents%2FDIPA%2D%20Admin%2FPromotion" TargetMode="External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6.xml"/><Relationship Id="rId5" Type="http://schemas.openxmlformats.org/officeDocument/2006/relationships/hyperlink" Target="https://skhs.queensu.ca/certificate-in-disability-and-physical-activity-dipa/" TargetMode="External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ryan.bennett@queensu.ca" TargetMode="External"/><Relationship Id="rId7" Type="http://schemas.openxmlformats.org/officeDocument/2006/relationships/hyperlink" Target="mailto:dipa.coordinator@queensu.ca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1.xml"/><Relationship Id="rId6" Type="http://schemas.openxmlformats.org/officeDocument/2006/relationships/hyperlink" Target="mailto:watering@queensu.ca" TargetMode="External"/><Relationship Id="rId5" Type="http://schemas.openxmlformats.org/officeDocument/2006/relationships/hyperlink" Target="mailto:michelle.mccalpin@queensu.ca" TargetMode="External"/><Relationship Id="rId4" Type="http://schemas.openxmlformats.org/officeDocument/2006/relationships/hyperlink" Target="mailto:strencon@queensu.ca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ryan.bennett@queensu.ca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hyperlink" Target="mailto:strencon@queensu.ca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194" y="838200"/>
            <a:ext cx="8168906" cy="2284568"/>
          </a:xfrm>
        </p:spPr>
        <p:txBody>
          <a:bodyPr anchor="b">
            <a:normAutofit/>
          </a:bodyPr>
          <a:lstStyle/>
          <a:p>
            <a:br>
              <a:rPr lang="en-CA" b="1"/>
            </a:br>
            <a:r>
              <a:rPr lang="en-CA" b="1"/>
              <a:t>Mini-Stream Information Session</a:t>
            </a:r>
            <a:br>
              <a:rPr lang="en-CA" b="1"/>
            </a:br>
            <a:r>
              <a:rPr lang="en-CA" b="1"/>
              <a:t>2023 - 2024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3194" y="3238578"/>
            <a:ext cx="8168906" cy="538730"/>
          </a:xfrm>
        </p:spPr>
        <p:txBody>
          <a:bodyPr anchor="t">
            <a:normAutofit/>
          </a:bodyPr>
          <a:lstStyle/>
          <a:p>
            <a:r>
              <a:rPr lang="en-CA"/>
              <a:t>Monday, February 6</a:t>
            </a:r>
            <a:r>
              <a:rPr lang="en-CA" baseline="30000"/>
              <a:t>th</a:t>
            </a:r>
            <a:r>
              <a:rPr lang="en-CA"/>
              <a:t>, 2023</a:t>
            </a:r>
          </a:p>
        </p:txBody>
      </p:sp>
    </p:spTree>
    <p:extLst>
      <p:ext uri="{BB962C8B-B14F-4D97-AF65-F5344CB8AC3E}">
        <p14:creationId xmlns:p14="http://schemas.microsoft.com/office/powerpoint/2010/main" val="3094971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689" y="705965"/>
            <a:ext cx="8172818" cy="627189"/>
          </a:xfrm>
        </p:spPr>
        <p:txBody>
          <a:bodyPr anchor="t">
            <a:normAutofit/>
          </a:bodyPr>
          <a:lstStyle/>
          <a:p>
            <a:r>
              <a:rPr lang="en-CA" dirty="0"/>
              <a:t>Athletic Therapy Mini-Stream Notes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9689" y="1442852"/>
            <a:ext cx="3950861" cy="4729348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CA" sz="1100" b="1" u="sng" dirty="0"/>
              <a:t>Please note: </a:t>
            </a:r>
          </a:p>
          <a:p>
            <a:pPr lvl="1"/>
            <a:r>
              <a:rPr lang="en-CA" sz="1100" dirty="0"/>
              <a:t>Level 2 &amp; 3 ALWAYS requires students to be available to start in the mid-August to early September (depending on sport).</a:t>
            </a:r>
          </a:p>
          <a:p>
            <a:pPr lvl="1"/>
            <a:r>
              <a:rPr lang="en-CA" sz="1100" dirty="0"/>
              <a:t>Level 2 &amp; 3 ALWAYS conflicts with Frosh Week/Safety Officer</a:t>
            </a:r>
          </a:p>
          <a:p>
            <a:pPr lvl="1"/>
            <a:r>
              <a:rPr lang="en-CA" sz="1100" dirty="0"/>
              <a:t>Level 2 &amp; 3 MAY conflict with holidays: Thanksgiving, Christmas, reading weeks</a:t>
            </a:r>
          </a:p>
          <a:p>
            <a:pPr lvl="1"/>
            <a:r>
              <a:rPr lang="en-CA" sz="1100" dirty="0"/>
              <a:t>Varsity Team athletes </a:t>
            </a:r>
            <a:r>
              <a:rPr lang="en-CA" sz="1100" b="1" dirty="0"/>
              <a:t>not accepted into program</a:t>
            </a:r>
          </a:p>
          <a:p>
            <a:pPr marL="57150" indent="0">
              <a:buNone/>
            </a:pPr>
            <a:r>
              <a:rPr lang="en-CA" sz="1100" b="1" u="sng" dirty="0"/>
              <a:t>What we expect from you:</a:t>
            </a:r>
          </a:p>
          <a:p>
            <a:pPr marL="342900" indent="-285750"/>
            <a:r>
              <a:rPr lang="en-CA" sz="1100" dirty="0"/>
              <a:t>Quick learners, keen, willing to go above and beyond, good time management, good communicators, engaged learners, works well as part of a team. Adaptable personality, thinks quickly in stressful situations and dependable.</a:t>
            </a:r>
          </a:p>
          <a:p>
            <a:pPr marL="0" indent="0">
              <a:buNone/>
            </a:pPr>
            <a:endParaRPr lang="en-CA" sz="1100" dirty="0"/>
          </a:p>
        </p:txBody>
      </p:sp>
      <p:pic>
        <p:nvPicPr>
          <p:cNvPr id="4" name="Picture 3" descr="A group of people sitting together smiling&#10;&#10;Description automatically generated with medium confidence">
            <a:extLst>
              <a:ext uri="{FF2B5EF4-FFF2-40B4-BE49-F238E27FC236}">
                <a16:creationId xmlns:a16="http://schemas.microsoft.com/office/drawing/2014/main" id="{480C56F6-3232-0665-DDD5-BEB0B50A7E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69" b="2"/>
          <a:stretch/>
        </p:blipFill>
        <p:spPr>
          <a:xfrm>
            <a:off x="4671646" y="1442852"/>
            <a:ext cx="3950861" cy="47293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0918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689" y="705275"/>
            <a:ext cx="8172900" cy="627189"/>
          </a:xfrm>
        </p:spPr>
        <p:txBody>
          <a:bodyPr anchor="t">
            <a:normAutofit/>
          </a:bodyPr>
          <a:lstStyle/>
          <a:p>
            <a:r>
              <a:rPr lang="en-CA" dirty="0"/>
              <a:t>AT Mini-Stream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9689" y="1124744"/>
            <a:ext cx="8172818" cy="47293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1400" b="1" u="sng" dirty="0"/>
              <a:t>What you can expect from us</a:t>
            </a:r>
          </a:p>
          <a:p>
            <a:r>
              <a:rPr lang="en-CA" sz="1400" dirty="0"/>
              <a:t>Hands on training applicable to any of the Health Sciences</a:t>
            </a:r>
          </a:p>
          <a:p>
            <a:r>
              <a:rPr lang="en-CA" sz="1400" dirty="0"/>
              <a:t>Improved communication skills</a:t>
            </a:r>
          </a:p>
          <a:p>
            <a:r>
              <a:rPr lang="en-CA" sz="1400" dirty="0"/>
              <a:t>Improved time management skills</a:t>
            </a:r>
          </a:p>
          <a:p>
            <a:r>
              <a:rPr lang="en-CA" sz="1400" dirty="0"/>
              <a:t>Crisis and stress management skills</a:t>
            </a:r>
          </a:p>
          <a:p>
            <a:r>
              <a:rPr lang="en-CA" sz="1400" dirty="0"/>
              <a:t>Life-long friends from the Student Trainers, Coaches and Players you work with</a:t>
            </a:r>
          </a:p>
          <a:p>
            <a:r>
              <a:rPr lang="en-CA" sz="1400" dirty="0"/>
              <a:t>An unforgettable, rewarding experience that will be the highlight of your undergrad years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CB913E-E351-C674-B15B-47E0BD0479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55" y="4221088"/>
            <a:ext cx="5196733" cy="262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568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Team Photo from 2019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323314"/>
            <a:ext cx="3072650" cy="536494"/>
          </a:xfrm>
          <a:prstGeom prst="rect">
            <a:avLst/>
          </a:prstGeom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7A71A5DF-BB0A-AA8D-8FC3-23F1156BBE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25" y="1748141"/>
            <a:ext cx="8009313" cy="4118956"/>
          </a:xfrm>
        </p:spPr>
      </p:pic>
    </p:spTree>
    <p:extLst>
      <p:ext uri="{BB962C8B-B14F-4D97-AF65-F5344CB8AC3E}">
        <p14:creationId xmlns:p14="http://schemas.microsoft.com/office/powerpoint/2010/main" val="1138884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CA" dirty="0"/>
              <a:t>Our Experience- Current STs Alex &amp; Grace</a:t>
            </a:r>
          </a:p>
        </p:txBody>
      </p:sp>
      <p:pic>
        <p:nvPicPr>
          <p:cNvPr id="4" name="Picture 3" descr="A group of women wearing face masks&#10;&#10;Description automatically generated with medium confidence">
            <a:extLst>
              <a:ext uri="{FF2B5EF4-FFF2-40B4-BE49-F238E27FC236}">
                <a16:creationId xmlns:a16="http://schemas.microsoft.com/office/drawing/2014/main" id="{64EA73F6-AE43-CBEA-5FFA-4D3E790ACB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43" y="4687561"/>
            <a:ext cx="1757541" cy="1171574"/>
          </a:xfrm>
          <a:prstGeom prst="rect">
            <a:avLst/>
          </a:prstGeom>
        </p:spPr>
      </p:pic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21C1F4A-CB99-3643-053C-415A914E87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12"/>
          <a:stretch/>
        </p:blipFill>
        <p:spPr>
          <a:xfrm>
            <a:off x="2205422" y="2590626"/>
            <a:ext cx="4598604" cy="2111923"/>
          </a:xfrm>
          <a:prstGeom prst="rect">
            <a:avLst/>
          </a:prstGeom>
        </p:spPr>
      </p:pic>
      <p:pic>
        <p:nvPicPr>
          <p:cNvPr id="7" name="Picture 6" descr="A picture containing person, outdoor, grass, group&#10;&#10;Description automatically generated">
            <a:extLst>
              <a:ext uri="{FF2B5EF4-FFF2-40B4-BE49-F238E27FC236}">
                <a16:creationId xmlns:a16="http://schemas.microsoft.com/office/drawing/2014/main" id="{D75B26FE-ED39-80C0-7656-93E8543BEB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53" y="1515890"/>
            <a:ext cx="1621203" cy="1080802"/>
          </a:xfrm>
          <a:prstGeom prst="rect">
            <a:avLst/>
          </a:prstGeom>
        </p:spPr>
      </p:pic>
      <p:pic>
        <p:nvPicPr>
          <p:cNvPr id="8" name="Picture 7" descr="A picture containing person, sky, outdoor&#10;&#10;Description automatically generated">
            <a:extLst>
              <a:ext uri="{FF2B5EF4-FFF2-40B4-BE49-F238E27FC236}">
                <a16:creationId xmlns:a16="http://schemas.microsoft.com/office/drawing/2014/main" id="{D10B6FA0-90F7-E0F5-BE24-21EA41B7B1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111" y="2600106"/>
            <a:ext cx="1033860" cy="689240"/>
          </a:xfrm>
          <a:prstGeom prst="rect">
            <a:avLst/>
          </a:prstGeom>
        </p:spPr>
      </p:pic>
      <p:pic>
        <p:nvPicPr>
          <p:cNvPr id="9" name="Picture 8" descr="A group of wom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2E9F8564-ADD9-9C88-7D8F-4D54AE021D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425" y="1497333"/>
            <a:ext cx="1694090" cy="1129278"/>
          </a:xfrm>
          <a:prstGeom prst="rect">
            <a:avLst/>
          </a:prstGeom>
        </p:spPr>
      </p:pic>
      <p:pic>
        <p:nvPicPr>
          <p:cNvPr id="10" name="Picture 9" descr="A group of people in a gym&#10;&#10;Description automatically generated with medium confidence">
            <a:extLst>
              <a:ext uri="{FF2B5EF4-FFF2-40B4-BE49-F238E27FC236}">
                <a16:creationId xmlns:a16="http://schemas.microsoft.com/office/drawing/2014/main" id="{F8E5E701-4CDE-935D-87FD-7BE670C2B6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665" y="1216217"/>
            <a:ext cx="1544054" cy="1410395"/>
          </a:xfrm>
          <a:prstGeom prst="rect">
            <a:avLst/>
          </a:prstGeom>
        </p:spPr>
      </p:pic>
      <p:pic>
        <p:nvPicPr>
          <p:cNvPr id="11" name="Picture 10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F6980603-23D5-A6CA-FEE6-C9CFA75400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808" y="4702549"/>
            <a:ext cx="1510398" cy="1132799"/>
          </a:xfrm>
          <a:prstGeom prst="rect">
            <a:avLst/>
          </a:prstGeom>
        </p:spPr>
      </p:pic>
      <p:pic>
        <p:nvPicPr>
          <p:cNvPr id="12" name="Picture 11" descr="A person wearing a helmet and standing on a grass field&#10;&#10;Description automatically generated with low confidence">
            <a:extLst>
              <a:ext uri="{FF2B5EF4-FFF2-40B4-BE49-F238E27FC236}">
                <a16:creationId xmlns:a16="http://schemas.microsoft.com/office/drawing/2014/main" id="{B2961F1C-3479-C890-E948-D143A26E39B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89"/>
          <a:stretch/>
        </p:blipFill>
        <p:spPr>
          <a:xfrm rot="5400000">
            <a:off x="6432194" y="2982880"/>
            <a:ext cx="1677021" cy="944726"/>
          </a:xfrm>
          <a:prstGeom prst="rect">
            <a:avLst/>
          </a:prstGeom>
        </p:spPr>
      </p:pic>
      <p:pic>
        <p:nvPicPr>
          <p:cNvPr id="13" name="Picture 12" descr="A picture containing sky, outdoor, ground, person&#10;&#10;Description automatically generated">
            <a:extLst>
              <a:ext uri="{FF2B5EF4-FFF2-40B4-BE49-F238E27FC236}">
                <a16:creationId xmlns:a16="http://schemas.microsoft.com/office/drawing/2014/main" id="{77FAFA24-6CCA-1B4C-84A2-E8F6D0397AB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16"/>
          <a:stretch/>
        </p:blipFill>
        <p:spPr>
          <a:xfrm>
            <a:off x="210917" y="2586433"/>
            <a:ext cx="1102574" cy="1554653"/>
          </a:xfrm>
          <a:prstGeom prst="rect">
            <a:avLst/>
          </a:prstGeom>
        </p:spPr>
      </p:pic>
      <p:pic>
        <p:nvPicPr>
          <p:cNvPr id="14" name="Picture 13" descr="A group of people playing basketball&#10;&#10;Description automatically generated with low confidence">
            <a:extLst>
              <a:ext uri="{FF2B5EF4-FFF2-40B4-BE49-F238E27FC236}">
                <a16:creationId xmlns:a16="http://schemas.microsoft.com/office/drawing/2014/main" id="{C885B7AE-02DD-450C-F7E5-FF6DC67DCE5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38"/>
          <a:stretch/>
        </p:blipFill>
        <p:spPr>
          <a:xfrm>
            <a:off x="2194519" y="1371464"/>
            <a:ext cx="912954" cy="1345769"/>
          </a:xfrm>
          <a:prstGeom prst="rect">
            <a:avLst/>
          </a:prstGeom>
        </p:spPr>
      </p:pic>
      <p:pic>
        <p:nvPicPr>
          <p:cNvPr id="15" name="Picture 14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0E4F5146-27FE-0797-5DF2-F47514CDAAA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636" y="4702549"/>
            <a:ext cx="1621367" cy="1080801"/>
          </a:xfrm>
          <a:prstGeom prst="rect">
            <a:avLst/>
          </a:prstGeom>
        </p:spPr>
      </p:pic>
      <p:pic>
        <p:nvPicPr>
          <p:cNvPr id="16" name="Picture 15" descr="A group of people wearing face masks&#10;&#10;Description automatically generated with low confidence">
            <a:extLst>
              <a:ext uri="{FF2B5EF4-FFF2-40B4-BE49-F238E27FC236}">
                <a16:creationId xmlns:a16="http://schemas.microsoft.com/office/drawing/2014/main" id="{14B9D481-8FCF-D954-BF40-B489DF8D789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59" y="4611939"/>
            <a:ext cx="1682719" cy="1121698"/>
          </a:xfrm>
          <a:prstGeom prst="rect">
            <a:avLst/>
          </a:prstGeom>
        </p:spPr>
      </p:pic>
      <p:pic>
        <p:nvPicPr>
          <p:cNvPr id="17" name="Picture 16" descr="A person pos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5825C6A-5714-1B4A-4867-0D106A23B24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55"/>
          <a:stretch/>
        </p:blipFill>
        <p:spPr>
          <a:xfrm>
            <a:off x="1277840" y="3287772"/>
            <a:ext cx="927582" cy="1350560"/>
          </a:xfrm>
          <a:prstGeom prst="rect">
            <a:avLst/>
          </a:prstGeom>
        </p:spPr>
      </p:pic>
      <p:pic>
        <p:nvPicPr>
          <p:cNvPr id="18" name="Picture 17" descr="A person and person posing for a picture in front of a television&#10;&#10;Description automatically generated with medium confidence">
            <a:extLst>
              <a:ext uri="{FF2B5EF4-FFF2-40B4-BE49-F238E27FC236}">
                <a16:creationId xmlns:a16="http://schemas.microsoft.com/office/drawing/2014/main" id="{17E2052D-747E-AA68-2736-5618F7F1373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76" y="4141086"/>
            <a:ext cx="880778" cy="1174371"/>
          </a:xfrm>
          <a:prstGeom prst="rect">
            <a:avLst/>
          </a:prstGeom>
        </p:spPr>
      </p:pic>
      <p:pic>
        <p:nvPicPr>
          <p:cNvPr id="19" name="Picture 18" descr="A couple of people wearing face masks&#10;&#10;Description automatically generated with low confidence">
            <a:extLst>
              <a:ext uri="{FF2B5EF4-FFF2-40B4-BE49-F238E27FC236}">
                <a16:creationId xmlns:a16="http://schemas.microsoft.com/office/drawing/2014/main" id="{29A4535A-9033-5436-D1BB-C2A9759DF7F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1" y="4277916"/>
            <a:ext cx="1217081" cy="811388"/>
          </a:xfrm>
          <a:prstGeom prst="rect">
            <a:avLst/>
          </a:prstGeom>
        </p:spPr>
      </p:pic>
      <p:pic>
        <p:nvPicPr>
          <p:cNvPr id="20" name="Picture 19" descr="A picture containing outdoor&#10;&#10;Description automatically generated">
            <a:extLst>
              <a:ext uri="{FF2B5EF4-FFF2-40B4-BE49-F238E27FC236}">
                <a16:creationId xmlns:a16="http://schemas.microsoft.com/office/drawing/2014/main" id="{CEF708F0-55A2-BE2A-D097-D8EE30412D8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07281" y="3036067"/>
            <a:ext cx="1428307" cy="1071230"/>
          </a:xfrm>
          <a:prstGeom prst="rect">
            <a:avLst/>
          </a:prstGeom>
        </p:spPr>
      </p:pic>
      <p:pic>
        <p:nvPicPr>
          <p:cNvPr id="21" name="Picture 20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6DEF6F5D-B5D4-4BE5-25F0-348D0A499CF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561" y="1323004"/>
            <a:ext cx="1053102" cy="1404137"/>
          </a:xfrm>
          <a:prstGeom prst="rect">
            <a:avLst/>
          </a:prstGeom>
        </p:spPr>
      </p:pic>
      <p:pic>
        <p:nvPicPr>
          <p:cNvPr id="22" name="Picture 21" descr="A group of people in a gym&#10;&#10;Description automatically generated with low confidence">
            <a:extLst>
              <a:ext uri="{FF2B5EF4-FFF2-40B4-BE49-F238E27FC236}">
                <a16:creationId xmlns:a16="http://schemas.microsoft.com/office/drawing/2014/main" id="{C2F021FA-F050-19FD-FE22-CD56AB2A0A3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30387" y="4305466"/>
            <a:ext cx="1315037" cy="986277"/>
          </a:xfrm>
          <a:prstGeom prst="rect">
            <a:avLst/>
          </a:prstGeom>
        </p:spPr>
      </p:pic>
      <p:pic>
        <p:nvPicPr>
          <p:cNvPr id="23" name="Picture 22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F003BC0A-93C4-93D9-C756-C4AF6D41C94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1" t="2446" r="23961" b="27751"/>
          <a:stretch/>
        </p:blipFill>
        <p:spPr>
          <a:xfrm>
            <a:off x="8121424" y="4930337"/>
            <a:ext cx="633300" cy="929771"/>
          </a:xfrm>
          <a:prstGeom prst="rect">
            <a:avLst/>
          </a:prstGeom>
        </p:spPr>
      </p:pic>
      <p:pic>
        <p:nvPicPr>
          <p:cNvPr id="24" name="Picture 2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E96F14BF-F958-4149-589C-A6E5E8B2861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302" y="4930338"/>
            <a:ext cx="664122" cy="929771"/>
          </a:xfrm>
          <a:prstGeom prst="rect">
            <a:avLst/>
          </a:prstGeom>
        </p:spPr>
      </p:pic>
      <p:pic>
        <p:nvPicPr>
          <p:cNvPr id="25" name="Picture 24" descr="A group of people in a gym&#10;&#10;Description automatically generated with low confidence">
            <a:extLst>
              <a:ext uri="{FF2B5EF4-FFF2-40B4-BE49-F238E27FC236}">
                <a16:creationId xmlns:a16="http://schemas.microsoft.com/office/drawing/2014/main" id="{F4FD0EE7-081C-0BEF-5F3D-A690C8D46BF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047" y="1776127"/>
            <a:ext cx="1621367" cy="108091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BC7D3F8-CD55-D77B-B149-B5F3C2481486}"/>
              </a:ext>
            </a:extLst>
          </p:cNvPr>
          <p:cNvSpPr txBox="1"/>
          <p:nvPr/>
        </p:nvSpPr>
        <p:spPr>
          <a:xfrm>
            <a:off x="7628141" y="5843095"/>
            <a:ext cx="369012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825" dirty="0">
                <a:solidFill>
                  <a:prstClr val="black"/>
                </a:solidFill>
                <a:latin typeface="Calibri"/>
              </a:rPr>
              <a:t>Alex</a:t>
            </a:r>
            <a:endParaRPr lang="en-US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2F44D9-57C6-710C-B988-077CA97DF6DD}"/>
              </a:ext>
            </a:extLst>
          </p:cNvPr>
          <p:cNvSpPr txBox="1"/>
          <p:nvPr/>
        </p:nvSpPr>
        <p:spPr>
          <a:xfrm>
            <a:off x="8242587" y="5859135"/>
            <a:ext cx="437940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825" dirty="0">
                <a:solidFill>
                  <a:prstClr val="black"/>
                </a:solidFill>
                <a:latin typeface="Calibri"/>
              </a:rPr>
              <a:t>Grace</a:t>
            </a:r>
            <a:endParaRPr lang="en-US" sz="135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5135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Strength and Conditioning Mini-Stream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CA" sz="1800" b="1" u="sng" dirty="0"/>
              <a:t>Level 1 </a:t>
            </a:r>
          </a:p>
          <a:p>
            <a:r>
              <a:rPr lang="en-CA" sz="1800" dirty="0"/>
              <a:t>S&amp;C Introductory Internship 24 hrs of shadowing, 24 hours of intern information sessions. Must complete KNPE 345.</a:t>
            </a:r>
          </a:p>
          <a:p>
            <a:pPr marL="0" indent="0">
              <a:buNone/>
            </a:pPr>
            <a:r>
              <a:rPr lang="en-CA" sz="1800" b="1" u="sng" dirty="0"/>
              <a:t>Level 2</a:t>
            </a:r>
          </a:p>
          <a:p>
            <a:r>
              <a:rPr lang="en-CA" sz="1800" dirty="0"/>
              <a:t>KNPE 346/4.5 – S&amp;C Field Placement- 120hrs of assisting in coaching at least 2 varsity teams. These interns must attend a weekly meeting,  attend coaching seminars and complete a research paper.</a:t>
            </a:r>
          </a:p>
          <a:p>
            <a:pPr marL="0" indent="0">
              <a:buNone/>
            </a:pPr>
            <a:r>
              <a:rPr lang="en-CA" sz="1800" b="1" u="sng" dirty="0"/>
              <a:t>Level 3</a:t>
            </a:r>
          </a:p>
          <a:p>
            <a:r>
              <a:rPr lang="en-CA" sz="1800" dirty="0"/>
              <a:t>KNPE 446/4.5 – S&amp;C Internship- 120hrs of varsity coaching and leading one specific team, plus attending a weekly meeting, coaching seminars, and completing a training plan on themselves.</a:t>
            </a:r>
          </a:p>
          <a:p>
            <a:pPr marL="0" indent="0">
              <a:buNone/>
            </a:pPr>
            <a:endParaRPr lang="en-CA" sz="1800" b="1" u="sng" dirty="0">
              <a:latin typeface="+mn-lt"/>
            </a:endParaRPr>
          </a:p>
          <a:p>
            <a:pPr marL="0" indent="0">
              <a:buNone/>
            </a:pPr>
            <a:endParaRPr lang="en-CA" sz="1800" b="1" u="sng" dirty="0">
              <a:latin typeface="+mn-lt"/>
            </a:endParaRPr>
          </a:p>
          <a:p>
            <a:pPr marL="0" indent="0">
              <a:buNone/>
            </a:pPr>
            <a:r>
              <a:rPr lang="en-CA" sz="1800" b="1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0761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Do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11" y="1700076"/>
            <a:ext cx="1440160" cy="21623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3378" y="1752251"/>
            <a:ext cx="3124707" cy="20580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3785" y="4004396"/>
            <a:ext cx="4579557" cy="20049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24" b="19048"/>
          <a:stretch/>
        </p:blipFill>
        <p:spPr>
          <a:xfrm>
            <a:off x="173047" y="4581128"/>
            <a:ext cx="4252776" cy="1684910"/>
          </a:xfrm>
          <a:prstGeom prst="rect">
            <a:avLst/>
          </a:prstGeom>
        </p:spPr>
      </p:pic>
      <p:pic>
        <p:nvPicPr>
          <p:cNvPr id="2050" name="Picture 2" descr="Image result for teambuild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063" y="6066231"/>
            <a:ext cx="4232817" cy="71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pool recover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784" y="1821381"/>
            <a:ext cx="3291842" cy="185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804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Projects</a:t>
            </a:r>
          </a:p>
        </p:txBody>
      </p:sp>
      <p:pic>
        <p:nvPicPr>
          <p:cNvPr id="1026" name="Picture 2" descr="Image result for field hockey ontari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738492"/>
            <a:ext cx="2065837" cy="9365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7" b="11640"/>
          <a:stretch/>
        </p:blipFill>
        <p:spPr bwMode="auto">
          <a:xfrm>
            <a:off x="489529" y="1350561"/>
            <a:ext cx="4239762" cy="192388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8534" y="1805845"/>
            <a:ext cx="3180763" cy="48691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845" y="5605285"/>
            <a:ext cx="2549164" cy="11195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197755-077C-49F7-A7EE-EAECB4343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286" y="3429000"/>
            <a:ext cx="4082248" cy="19238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6E8F5E4-7A05-4B2A-8007-BDFE442E2D87}"/>
              </a:ext>
            </a:extLst>
          </p:cNvPr>
          <p:cNvSpPr/>
          <p:nvPr/>
        </p:nvSpPr>
        <p:spPr>
          <a:xfrm>
            <a:off x="2609275" y="3418834"/>
            <a:ext cx="1368152" cy="2160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E73816-0B04-47B4-AC93-9C81D475D763}"/>
              </a:ext>
            </a:extLst>
          </p:cNvPr>
          <p:cNvSpPr/>
          <p:nvPr/>
        </p:nvSpPr>
        <p:spPr>
          <a:xfrm>
            <a:off x="1212430" y="4462897"/>
            <a:ext cx="658197" cy="88999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9031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Projects</a:t>
            </a: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001A399-DE68-46DD-8CF5-3B2C495048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50" y="1700808"/>
            <a:ext cx="8784299" cy="49411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5663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689" y="705965"/>
            <a:ext cx="8172818" cy="6271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i="0" kern="1200" spc="38" baseline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What We Are Looking For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9689" y="1442852"/>
            <a:ext cx="3950861" cy="4729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171450" defTabSz="685800">
              <a:lnSpc>
                <a:spcPct val="15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Personable</a:t>
            </a:r>
          </a:p>
          <a:p>
            <a:pPr marL="285750" indent="-171450" defTabSz="685800">
              <a:lnSpc>
                <a:spcPct val="15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Stopwatch Mentality</a:t>
            </a:r>
          </a:p>
          <a:p>
            <a:pPr marL="285750" indent="-171450" defTabSz="685800">
              <a:lnSpc>
                <a:spcPct val="15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Played Sport</a:t>
            </a:r>
          </a:p>
          <a:p>
            <a:pPr marL="285750" indent="-171450" defTabSz="685800">
              <a:lnSpc>
                <a:spcPct val="15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Busy Person</a:t>
            </a:r>
          </a:p>
          <a:p>
            <a:pPr marL="285750" indent="-171450" defTabSz="685800">
              <a:lnSpc>
                <a:spcPct val="15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Selfless</a:t>
            </a:r>
          </a:p>
          <a:p>
            <a:pPr marL="285750" indent="-171450" defTabSz="685800">
              <a:lnSpc>
                <a:spcPct val="15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Trains Regularly</a:t>
            </a:r>
          </a:p>
          <a:p>
            <a:pPr marL="285750" indent="-171450" defTabSz="685800">
              <a:lnSpc>
                <a:spcPct val="15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Morning Person</a:t>
            </a:r>
          </a:p>
          <a:p>
            <a:pPr marL="285750" indent="-171450" defTabSz="685800">
              <a:lnSpc>
                <a:spcPct val="15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Willing to Coach</a:t>
            </a:r>
          </a:p>
          <a:p>
            <a:pPr marL="285750" indent="-171450" defTabSz="685800">
              <a:lnSpc>
                <a:spcPct val="15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 Training Camp: Early Sept</a:t>
            </a:r>
          </a:p>
          <a:p>
            <a:pPr indent="-171450" defTabSz="685800">
              <a:lnSpc>
                <a:spcPct val="150000"/>
              </a:lnSpc>
              <a:spcAft>
                <a:spcPts val="900"/>
              </a:spcAft>
            </a:pP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956D4246-1493-4C8A-8447-DC185F3B78C6" descr="956D4246-1493-4C8A-8447-DC185F3B78C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" r="11209" b="-3"/>
          <a:stretch/>
        </p:blipFill>
        <p:spPr bwMode="auto">
          <a:xfrm>
            <a:off x="4671646" y="1442852"/>
            <a:ext cx="3950861" cy="472934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3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Text, timeline&#10;&#10;Description automatically generated">
            <a:extLst>
              <a:ext uri="{FF2B5EF4-FFF2-40B4-BE49-F238E27FC236}">
                <a16:creationId xmlns:a16="http://schemas.microsoft.com/office/drawing/2014/main" id="{E6FCC0D7-25C6-3753-1963-6275A18354C9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512" y="309301"/>
            <a:ext cx="3736975" cy="6556375"/>
          </a:xfrm>
          <a:noFill/>
        </p:spPr>
      </p:pic>
    </p:spTree>
    <p:extLst>
      <p:ext uri="{BB962C8B-B14F-4D97-AF65-F5344CB8AC3E}">
        <p14:creationId xmlns:p14="http://schemas.microsoft.com/office/powerpoint/2010/main" val="424772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Today’s Agenda: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9689" y="1442852"/>
            <a:ext cx="8172818" cy="5010484"/>
          </a:xfrm>
        </p:spPr>
        <p:txBody>
          <a:bodyPr>
            <a:normAutofit fontScale="92500" lnSpcReduction="20000"/>
          </a:bodyPr>
          <a:lstStyle/>
          <a:p>
            <a:r>
              <a:rPr lang="en-CA" sz="1900" dirty="0"/>
              <a:t>SKHS Mini-Streams</a:t>
            </a:r>
          </a:p>
          <a:p>
            <a:pPr lvl="1"/>
            <a:r>
              <a:rPr lang="en-CA" sz="1900" dirty="0"/>
              <a:t>Eligibility </a:t>
            </a:r>
          </a:p>
          <a:p>
            <a:pPr lvl="1"/>
            <a:r>
              <a:rPr lang="en-CA" sz="1900" dirty="0"/>
              <a:t>Mini-Stream Options</a:t>
            </a:r>
          </a:p>
          <a:p>
            <a:pPr lvl="2"/>
            <a:r>
              <a:rPr lang="en-CA" sz="1900" dirty="0"/>
              <a:t>Athletic Therapy </a:t>
            </a:r>
          </a:p>
          <a:p>
            <a:pPr lvl="2"/>
            <a:r>
              <a:rPr lang="en-CA" sz="1900" dirty="0"/>
              <a:t>Strength &amp; Conditioning</a:t>
            </a:r>
          </a:p>
          <a:p>
            <a:pPr lvl="1"/>
            <a:r>
              <a:rPr lang="en-CA" sz="1900" dirty="0"/>
              <a:t>Application Process</a:t>
            </a:r>
          </a:p>
          <a:p>
            <a:r>
              <a:rPr lang="en-CA" sz="1900" dirty="0"/>
              <a:t>KNPE/HLTH 300: Community-based Practicum </a:t>
            </a:r>
          </a:p>
          <a:p>
            <a:r>
              <a:rPr lang="en-CA" sz="1900" dirty="0"/>
              <a:t>Research–based Mini-Stream</a:t>
            </a:r>
          </a:p>
          <a:p>
            <a:r>
              <a:rPr lang="en-CA" sz="1900" dirty="0"/>
              <a:t>Disability &amp; Physical Activity Certificate (DIPA)</a:t>
            </a:r>
          </a:p>
          <a:p>
            <a:r>
              <a:rPr lang="en-CA" sz="1900" dirty="0"/>
              <a:t>Questions</a:t>
            </a:r>
          </a:p>
          <a:p>
            <a:pPr marL="0" indent="0">
              <a:buNone/>
            </a:pPr>
            <a:endParaRPr lang="en-CA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332245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meline, calendar&#10;&#10;Description automatically generated">
            <a:extLst>
              <a:ext uri="{FF2B5EF4-FFF2-40B4-BE49-F238E27FC236}">
                <a16:creationId xmlns:a16="http://schemas.microsoft.com/office/drawing/2014/main" id="{47B71EC1-25F5-54C2-94DE-01917A206A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533" y="204787"/>
            <a:ext cx="3630933" cy="665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882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Application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CA" sz="2200" b="1" dirty="0"/>
              <a:t>Application Deadline: Monday, March 6</a:t>
            </a:r>
            <a:r>
              <a:rPr lang="en-CA" sz="2200" b="1" baseline="30000" dirty="0"/>
              <a:t>th</a:t>
            </a:r>
            <a:r>
              <a:rPr lang="en-CA" sz="2200" b="1" dirty="0"/>
              <a:t> </a:t>
            </a:r>
            <a:r>
              <a:rPr lang="en-CA" sz="2200" b="1" u="sng" dirty="0"/>
              <a:t>@ 11:59pm    </a:t>
            </a:r>
          </a:p>
          <a:p>
            <a:pPr lvl="1"/>
            <a:r>
              <a:rPr lang="en-CA" sz="2200" dirty="0"/>
              <a:t>Late or incomplete applications will not be accepted</a:t>
            </a:r>
          </a:p>
          <a:p>
            <a:pPr marL="228600" lvl="1" indent="0">
              <a:buNone/>
            </a:pPr>
            <a:endParaRPr lang="en-CA" sz="2200" dirty="0"/>
          </a:p>
          <a:p>
            <a:pPr lvl="0"/>
            <a:r>
              <a:rPr lang="en-CA" sz="2200" b="1" dirty="0"/>
              <a:t>Application Requirements: </a:t>
            </a:r>
          </a:p>
          <a:p>
            <a:pPr lvl="1"/>
            <a:r>
              <a:rPr lang="en-CA" sz="2200" dirty="0"/>
              <a:t>Current resume </a:t>
            </a:r>
          </a:p>
          <a:p>
            <a:pPr lvl="1"/>
            <a:r>
              <a:rPr lang="en-CA" sz="2200" dirty="0"/>
              <a:t>Cover letter: please outline your relevant past experiences and explain why you are interested in the mini-stream</a:t>
            </a:r>
          </a:p>
          <a:p>
            <a:endParaRPr lang="en-CA" sz="2200" dirty="0"/>
          </a:p>
          <a:p>
            <a:r>
              <a:rPr lang="en-CA" sz="2200" b="1" dirty="0"/>
              <a:t>Instructions: </a:t>
            </a:r>
          </a:p>
          <a:p>
            <a:pPr lvl="1"/>
            <a:r>
              <a:rPr lang="en-CA" sz="2200" dirty="0"/>
              <a:t>Applications for all mini-streams must be sent to </a:t>
            </a:r>
            <a:r>
              <a:rPr lang="en-CA" sz="2200" dirty="0">
                <a:solidFill>
                  <a:srgbClr val="FF0000"/>
                </a:solidFill>
              </a:rPr>
              <a:t>Michelle Shorey </a:t>
            </a:r>
            <a:r>
              <a:rPr lang="en-CA" sz="2200" dirty="0"/>
              <a:t>at </a:t>
            </a:r>
            <a:r>
              <a:rPr lang="en-CA" sz="2200" u="sng" dirty="0">
                <a:hlinkClick r:id="rId3"/>
              </a:rPr>
              <a:t>skhs.internships@queensu.ca</a:t>
            </a:r>
            <a:r>
              <a:rPr lang="en-CA" sz="2200" dirty="0"/>
              <a:t>. </a:t>
            </a:r>
          </a:p>
          <a:p>
            <a:pPr lvl="1"/>
            <a:r>
              <a:rPr lang="en-US" altLang="en-US" sz="2200" dirty="0"/>
              <a:t>The email's subject line must contain the name of the mini-stream.</a:t>
            </a:r>
          </a:p>
          <a:p>
            <a:pPr marL="0" indent="0">
              <a:buNone/>
            </a:pPr>
            <a:endParaRPr lang="en-CA" sz="27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48013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Application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sz="2200" b="1" dirty="0"/>
              <a:t>Please note: </a:t>
            </a:r>
          </a:p>
          <a:p>
            <a:r>
              <a:rPr lang="en-CA" sz="2200" dirty="0"/>
              <a:t>Students are permitted to complete only one mini-stream, but are allowed to apply to more than one.    </a:t>
            </a:r>
          </a:p>
          <a:p>
            <a:pPr lvl="1"/>
            <a:r>
              <a:rPr lang="en-CA" sz="2200" dirty="0"/>
              <a:t>Must submit a separate application for each mini-steam.</a:t>
            </a:r>
          </a:p>
          <a:p>
            <a:pPr lvl="1"/>
            <a:endParaRPr lang="en-CA" sz="2200" dirty="0">
              <a:latin typeface="+mn-lt"/>
            </a:endParaRPr>
          </a:p>
          <a:p>
            <a:pPr marL="228600" lvl="1" indent="0">
              <a:buNone/>
            </a:pPr>
            <a:endParaRPr lang="en-CA" sz="2200" dirty="0">
              <a:latin typeface="+mn-lt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27773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Application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CA" sz="1800" dirty="0"/>
              <a:t>The Coordinator of each mini-stream will read through the applications and select a short-list strong candidates. </a:t>
            </a:r>
          </a:p>
          <a:p>
            <a:pPr lvl="3"/>
            <a:r>
              <a:rPr lang="en-CA" sz="1800" dirty="0"/>
              <a:t>Candidates will be asked to attend an interview in March/April</a:t>
            </a:r>
          </a:p>
          <a:p>
            <a:pPr lvl="3"/>
            <a:r>
              <a:rPr lang="en-CA" sz="1800" dirty="0"/>
              <a:t>Unsuccessful candidates at this point will not receive an email </a:t>
            </a:r>
          </a:p>
          <a:p>
            <a:pPr marL="457200" lvl="0" indent="-457200">
              <a:buFont typeface="+mj-lt"/>
              <a:buAutoNum type="arabicPeriod"/>
            </a:pPr>
            <a:endParaRPr lang="en-CA" sz="1800" dirty="0"/>
          </a:p>
          <a:p>
            <a:pPr marL="457200" lvl="0" indent="-457200">
              <a:buFont typeface="+mj-lt"/>
              <a:buAutoNum type="arabicPeriod"/>
            </a:pPr>
            <a:r>
              <a:rPr lang="en-CA" sz="1800" dirty="0"/>
              <a:t>Successful students will be accepted with a conditional offer (April/early May)</a:t>
            </a:r>
          </a:p>
          <a:p>
            <a:pPr lvl="3"/>
            <a:r>
              <a:rPr lang="en-CA" sz="1800" dirty="0"/>
              <a:t>If selected to more than one, students will be asked to pick at this point</a:t>
            </a:r>
          </a:p>
          <a:p>
            <a:pPr lvl="3"/>
            <a:r>
              <a:rPr lang="en-CA" sz="1800" dirty="0"/>
              <a:t>All student who get an interview will receive an email as to whether they have been selected or not to move forward with process </a:t>
            </a:r>
          </a:p>
          <a:p>
            <a:pPr marL="457200" lvl="0" indent="-457200">
              <a:buFont typeface="+mj-lt"/>
              <a:buAutoNum type="arabicPeriod"/>
            </a:pPr>
            <a:endParaRPr lang="en-CA" dirty="0">
              <a:latin typeface="+mn-lt"/>
            </a:endParaRP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577636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Application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lvl="0" indent="-342900">
              <a:buAutoNum type="arabicPeriod" startAt="3"/>
            </a:pPr>
            <a:r>
              <a:rPr lang="en-CA" sz="1800" dirty="0"/>
              <a:t>SKHS Admin Office conducts final check for academic eligibility in the middle of May.</a:t>
            </a:r>
          </a:p>
          <a:p>
            <a:pPr marL="342900" lvl="0" indent="-342900">
              <a:buAutoNum type="arabicPeriod" startAt="3"/>
            </a:pPr>
            <a:endParaRPr lang="en-CA" sz="1800" dirty="0"/>
          </a:p>
          <a:p>
            <a:pPr marL="342900" lvl="0" indent="-342900">
              <a:buAutoNum type="arabicPeriod" startAt="3"/>
            </a:pPr>
            <a:r>
              <a:rPr lang="en-CA" sz="1800" dirty="0"/>
              <a:t>Students are officially notified (at the end of May) if they have received a spot in the mini-stream (after their GPA has been checked)</a:t>
            </a:r>
          </a:p>
          <a:p>
            <a:pPr lvl="3"/>
            <a:r>
              <a:rPr lang="en-CA" sz="1650" dirty="0"/>
              <a:t>Successful applicants will be registered in the appropriate foundation course before Course Registration commences in July.  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785063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HLTH/KNPE 300: Community-based Practicum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900" b="1" dirty="0"/>
              <a:t>Course Description:</a:t>
            </a:r>
            <a:endParaRPr lang="en-CA" sz="1900" dirty="0"/>
          </a:p>
          <a:p>
            <a:r>
              <a:rPr lang="en-US" sz="1900" dirty="0"/>
              <a:t>HLTH/KNPE 300 provides students with an 84-hour community-based placement opportunity related to their field of study, including but not limited to: </a:t>
            </a:r>
          </a:p>
          <a:p>
            <a:pPr lvl="1"/>
            <a:r>
              <a:rPr lang="en-US" sz="1900" dirty="0"/>
              <a:t>fitness facilities, community health </a:t>
            </a:r>
            <a:r>
              <a:rPr lang="en-US" sz="1900" dirty="0" err="1"/>
              <a:t>centres</a:t>
            </a:r>
            <a:r>
              <a:rPr lang="en-US" sz="1900" dirty="0"/>
              <a:t>, not-for-profit organizations and allied healthcare clinics</a:t>
            </a:r>
            <a:r>
              <a:rPr lang="en-CA" sz="1900" dirty="0"/>
              <a:t> (e.g., physiotherapy, occupational therapy, chiropractic, naturopathy, athletic therapy, etc.) </a:t>
            </a:r>
          </a:p>
          <a:p>
            <a:pPr marL="228600" lvl="1" indent="0">
              <a:buNone/>
            </a:pPr>
            <a:endParaRPr lang="en-CA" sz="1900" dirty="0"/>
          </a:p>
          <a:p>
            <a:r>
              <a:rPr lang="en-CA" sz="1900" dirty="0"/>
              <a:t>Through pre-placement workshops, course seminars and their community-based placement, students will gain and utilize a wealth of professional development skills and experience. </a:t>
            </a:r>
          </a:p>
          <a:p>
            <a:pPr marL="0" indent="0">
              <a:buNone/>
            </a:pP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558970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HLTH/KNPE 300: Community-based Practicum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sz="2300" b="1" dirty="0"/>
              <a:t>Offered annually in the winter term </a:t>
            </a:r>
          </a:p>
          <a:p>
            <a:r>
              <a:rPr lang="en-US" sz="2300" b="1" dirty="0"/>
              <a:t>Contact Hours:</a:t>
            </a:r>
            <a:endParaRPr lang="en-CA" sz="2300" dirty="0"/>
          </a:p>
          <a:p>
            <a:pPr lvl="1"/>
            <a:r>
              <a:rPr lang="en-US" sz="2300" dirty="0"/>
              <a:t>Seminars:  1.5 hour per week x 12 weeks  </a:t>
            </a:r>
            <a:endParaRPr lang="en-CA" sz="2300" dirty="0"/>
          </a:p>
          <a:p>
            <a:pPr lvl="1"/>
            <a:r>
              <a:rPr lang="en-US" sz="2300" dirty="0"/>
              <a:t>Practicum:  approx. 7 hours per week (84 in total)</a:t>
            </a:r>
            <a:endParaRPr lang="en-US" sz="2300" b="1" dirty="0"/>
          </a:p>
          <a:p>
            <a:endParaRPr lang="en-US" sz="2300" b="1" dirty="0"/>
          </a:p>
          <a:p>
            <a:r>
              <a:rPr lang="en-US" sz="2300" b="1" dirty="0"/>
              <a:t>Prerequisite:</a:t>
            </a:r>
            <a:endParaRPr lang="en-CA" sz="2300" dirty="0"/>
          </a:p>
          <a:p>
            <a:pPr lvl="1"/>
            <a:r>
              <a:rPr lang="en-US" sz="2300" dirty="0"/>
              <a:t>Level 3 in a KIN or HLTH Major or Medial plan. </a:t>
            </a:r>
          </a:p>
          <a:p>
            <a:pPr lvl="1"/>
            <a:r>
              <a:rPr lang="en-US" sz="2300" dirty="0"/>
              <a:t>Minimum cumulative GPA of 1.90.</a:t>
            </a:r>
            <a:endParaRPr lang="en-CA" sz="2300" dirty="0"/>
          </a:p>
          <a:p>
            <a:endParaRPr lang="en-US" sz="2300" b="1" dirty="0"/>
          </a:p>
          <a:p>
            <a:r>
              <a:rPr lang="en-US" sz="2300" b="1" dirty="0"/>
              <a:t>Exclusion:</a:t>
            </a:r>
            <a:endParaRPr lang="en-CA" sz="2300" dirty="0"/>
          </a:p>
          <a:p>
            <a:pPr lvl="1"/>
            <a:r>
              <a:rPr lang="en-US" sz="2300" dirty="0"/>
              <a:t>KNPE 330/430, KNPE 346/446</a:t>
            </a:r>
          </a:p>
          <a:p>
            <a:pPr marL="0" indent="0">
              <a:buNone/>
            </a:pP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60626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HLTH/KNPE 300: Community-based Practicum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b="1" dirty="0"/>
              <a:t>Applications due: </a:t>
            </a:r>
            <a:r>
              <a:rPr lang="en-CA" sz="1800" b="1" dirty="0"/>
              <a:t>Monday, March 6</a:t>
            </a:r>
            <a:r>
              <a:rPr lang="en-CA" sz="1800" b="1" baseline="30000" dirty="0"/>
              <a:t>th</a:t>
            </a:r>
            <a:r>
              <a:rPr lang="en-CA" sz="1800" b="1" dirty="0"/>
              <a:t> </a:t>
            </a:r>
            <a:r>
              <a:rPr lang="en-CA" sz="1800" b="1" u="sng" dirty="0"/>
              <a:t>@ 11:59pm    </a:t>
            </a:r>
          </a:p>
          <a:p>
            <a:pPr marL="0" indent="0">
              <a:buNone/>
            </a:pPr>
            <a:endParaRPr lang="en-CA" sz="1800" b="1" dirty="0"/>
          </a:p>
          <a:p>
            <a:pPr marL="0" indent="0">
              <a:buNone/>
            </a:pPr>
            <a:r>
              <a:rPr lang="en-CA" sz="1800" b="1" dirty="0"/>
              <a:t>Application requirements: </a:t>
            </a:r>
          </a:p>
          <a:p>
            <a:r>
              <a:rPr lang="en-CA" sz="1800" dirty="0"/>
              <a:t>Current resume </a:t>
            </a:r>
          </a:p>
          <a:p>
            <a:r>
              <a:rPr lang="en-CA" sz="1800" dirty="0"/>
              <a:t>Statement of intent (including what area you are interested to do your placement in and why). </a:t>
            </a:r>
            <a:endParaRPr lang="en-US" sz="1800" b="1" dirty="0"/>
          </a:p>
          <a:p>
            <a:pPr marL="228600" lvl="1" indent="0">
              <a:buNone/>
            </a:pPr>
            <a:endParaRPr lang="en-US" sz="1800" b="1" dirty="0"/>
          </a:p>
          <a:p>
            <a:pPr marL="0" lvl="0" indent="0">
              <a:buNone/>
            </a:pPr>
            <a:r>
              <a:rPr lang="en-CA" sz="1800" dirty="0"/>
              <a:t>Inquiries and applications to Michelle Shorey at </a:t>
            </a:r>
            <a:r>
              <a:rPr lang="en-CA" sz="1800" u="sng" dirty="0">
                <a:hlinkClick r:id="rId3"/>
              </a:rPr>
              <a:t>skhs.internships@queensu.ca</a:t>
            </a:r>
            <a:r>
              <a:rPr lang="en-CA" sz="1800" u="sng" dirty="0"/>
              <a:t> </a:t>
            </a:r>
            <a:endParaRPr lang="en-CA" sz="1800" dirty="0"/>
          </a:p>
        </p:txBody>
      </p:sp>
    </p:spTree>
    <p:extLst>
      <p:ext uri="{BB962C8B-B14F-4D97-AF65-F5344CB8AC3E}">
        <p14:creationId xmlns:p14="http://schemas.microsoft.com/office/powerpoint/2010/main" val="7751707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Research Mini-Stream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 algn="ctr" defTabSz="914400">
              <a:lnSpc>
                <a:spcPct val="90000"/>
              </a:lnSpc>
              <a:spcBef>
                <a:spcPts val="1000"/>
              </a:spcBef>
              <a:buNone/>
              <a:defRPr/>
            </a:pPr>
            <a:endParaRPr lang="en-CA" sz="2000" b="1" u="sng" dirty="0">
              <a:solidFill>
                <a:prstClr val="black"/>
              </a:solidFill>
            </a:endParaRPr>
          </a:p>
          <a:p>
            <a:pPr marL="0" indent="0" algn="ctr" defTabSz="914400">
              <a:lnSpc>
                <a:spcPct val="90000"/>
              </a:lnSpc>
              <a:spcBef>
                <a:spcPts val="1000"/>
              </a:spcBef>
              <a:buNone/>
              <a:defRPr/>
            </a:pPr>
            <a:r>
              <a:rPr lang="en-CA" sz="2000" b="1" u="sng" dirty="0">
                <a:solidFill>
                  <a:prstClr val="black"/>
                </a:solidFill>
              </a:rPr>
              <a:t>There is No Enrolment Process for Research Mini-stream</a:t>
            </a:r>
          </a:p>
          <a:p>
            <a:pPr marL="0" indent="0" algn="ctr" defTabSz="914400">
              <a:lnSpc>
                <a:spcPct val="90000"/>
              </a:lnSpc>
              <a:spcBef>
                <a:spcPts val="1000"/>
              </a:spcBef>
              <a:buNone/>
              <a:defRPr/>
            </a:pPr>
            <a:endParaRPr lang="en-CA" sz="2000" b="1" u="sng" dirty="0">
              <a:solidFill>
                <a:prstClr val="black"/>
              </a:solidFill>
            </a:endParaRPr>
          </a:p>
          <a:p>
            <a:pPr marL="0" indent="0" algn="ctr" defTabSz="914400">
              <a:lnSpc>
                <a:spcPct val="90000"/>
              </a:lnSpc>
              <a:spcBef>
                <a:spcPts val="1000"/>
              </a:spcBef>
              <a:buNone/>
              <a:defRPr/>
            </a:pPr>
            <a:r>
              <a:rPr lang="en-CA" sz="2000" b="1" u="sng" dirty="0">
                <a:solidFill>
                  <a:prstClr val="black"/>
                </a:solidFill>
              </a:rPr>
              <a:t>4 Course Components</a:t>
            </a:r>
          </a:p>
          <a:p>
            <a:pPr marL="457200" indent="-457200"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/>
            </a:pPr>
            <a:r>
              <a:rPr lang="en-CA" sz="2000" dirty="0">
                <a:solidFill>
                  <a:prstClr val="black"/>
                </a:solidFill>
              </a:rPr>
              <a:t>KNPE 251		Introduction to Statistics</a:t>
            </a:r>
          </a:p>
          <a:p>
            <a:pPr marL="457200" indent="-457200"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/>
            </a:pPr>
            <a:r>
              <a:rPr lang="en-CA" sz="2000" dirty="0">
                <a:solidFill>
                  <a:prstClr val="black"/>
                </a:solidFill>
              </a:rPr>
              <a:t>HLTH 252		Introduction to Research Methods	</a:t>
            </a:r>
          </a:p>
          <a:p>
            <a:pPr marL="457200" indent="-457200"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/>
            </a:pPr>
            <a:r>
              <a:rPr lang="en-CA" sz="2000" dirty="0">
                <a:solidFill>
                  <a:prstClr val="black"/>
                </a:solidFill>
              </a:rPr>
              <a:t>KNPE 352 </a:t>
            </a:r>
            <a:r>
              <a:rPr lang="en-CA" sz="2000" b="1" u="sng" dirty="0">
                <a:solidFill>
                  <a:prstClr val="black"/>
                </a:solidFill>
              </a:rPr>
              <a:t>or</a:t>
            </a:r>
            <a:r>
              <a:rPr lang="en-CA" sz="2000" dirty="0">
                <a:solidFill>
                  <a:prstClr val="black"/>
                </a:solidFill>
              </a:rPr>
              <a:t> HLTH 352 	Research Skills Development Practicum*</a:t>
            </a:r>
          </a:p>
          <a:p>
            <a:pPr marL="457200" indent="-457200" defTabSz="9144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/>
            </a:pPr>
            <a:r>
              <a:rPr lang="en-CA" sz="2000" dirty="0">
                <a:solidFill>
                  <a:prstClr val="black"/>
                </a:solidFill>
              </a:rPr>
              <a:t>KNPE 595 </a:t>
            </a:r>
            <a:r>
              <a:rPr lang="en-CA" sz="2000" b="1" u="sng" dirty="0">
                <a:solidFill>
                  <a:prstClr val="black"/>
                </a:solidFill>
              </a:rPr>
              <a:t>or</a:t>
            </a:r>
            <a:r>
              <a:rPr lang="en-CA" sz="2000" dirty="0">
                <a:solidFill>
                  <a:prstClr val="black"/>
                </a:solidFill>
              </a:rPr>
              <a:t> HLTH 595	Honours Thesis*</a:t>
            </a:r>
          </a:p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  <a:defRPr/>
            </a:pPr>
            <a:r>
              <a:rPr lang="en-CA" sz="2000" dirty="0">
                <a:solidFill>
                  <a:prstClr val="black"/>
                </a:solidFill>
              </a:rPr>
              <a:t>*application required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9474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F7199C5-9677-1F00-8B17-BFEFA89EC27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81" y="1196752"/>
            <a:ext cx="8174037" cy="4597895"/>
          </a:xfrm>
        </p:spPr>
      </p:pic>
    </p:spTree>
    <p:extLst>
      <p:ext uri="{BB962C8B-B14F-4D97-AF65-F5344CB8AC3E}">
        <p14:creationId xmlns:p14="http://schemas.microsoft.com/office/powerpoint/2010/main" val="1694167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9689" y="705275"/>
            <a:ext cx="8172900" cy="627189"/>
          </a:xfrm>
        </p:spPr>
        <p:txBody>
          <a:bodyPr anchor="t">
            <a:normAutofit/>
          </a:bodyPr>
          <a:lstStyle/>
          <a:p>
            <a:r>
              <a:rPr lang="en-CA" dirty="0"/>
              <a:t>Student Eligibility For Mini-Streams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9689" y="1442852"/>
            <a:ext cx="8172818" cy="4729348"/>
          </a:xfrm>
        </p:spPr>
        <p:txBody>
          <a:bodyPr>
            <a:normAutofit lnSpcReduction="10000"/>
          </a:bodyPr>
          <a:lstStyle/>
          <a:p>
            <a:pPr lvl="0"/>
            <a:r>
              <a:rPr lang="en-CA" sz="1800" dirty="0"/>
              <a:t>KIN students</a:t>
            </a:r>
          </a:p>
          <a:p>
            <a:pPr lvl="1"/>
            <a:r>
              <a:rPr lang="en-CA" sz="1800" dirty="0"/>
              <a:t>eligible to apply for both mini-streams</a:t>
            </a:r>
          </a:p>
          <a:p>
            <a:pPr lvl="1"/>
            <a:endParaRPr lang="en-CA" sz="1800" dirty="0"/>
          </a:p>
          <a:p>
            <a:pPr lvl="0"/>
            <a:r>
              <a:rPr lang="en-CA" sz="1800" dirty="0"/>
              <a:t>Only able to take part in ONE of these mini-streams over the course of student’s undergraduate program </a:t>
            </a:r>
          </a:p>
          <a:p>
            <a:pPr lvl="2"/>
            <a:r>
              <a:rPr lang="en-CA" sz="1800" i="1" dirty="0"/>
              <a:t>Note: Students may apply for more than one mini-stream however if accepted to more than one, they will have to choose which one they intend to complete. </a:t>
            </a:r>
          </a:p>
          <a:p>
            <a:pPr lvl="2"/>
            <a:r>
              <a:rPr lang="en-CA" sz="1800" i="1" dirty="0"/>
              <a:t>Note: Students are able to complete the Research Mini-Stream in combination with either of these 2 streams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856462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2B47E37-A731-17CA-B862-8561537109F5}"/>
              </a:ext>
            </a:extLst>
          </p:cNvPr>
          <p:cNvSpPr txBox="1"/>
          <p:nvPr/>
        </p:nvSpPr>
        <p:spPr>
          <a:xfrm flipV="1">
            <a:off x="4616499" y="2190568"/>
            <a:ext cx="410132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135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28C22C-E2CE-0E80-34AC-FF08A09461D9}"/>
              </a:ext>
            </a:extLst>
          </p:cNvPr>
          <p:cNvSpPr txBox="1"/>
          <p:nvPr/>
        </p:nvSpPr>
        <p:spPr>
          <a:xfrm>
            <a:off x="4440464" y="2054678"/>
            <a:ext cx="4104480" cy="13157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cs typeface="Calibri"/>
              </a:rPr>
              <a:t>Revved Up &amp; Disability and Physical Activity Certificate (DIPA)</a:t>
            </a:r>
            <a:endParaRPr lang="en-US" sz="2700" b="1" dirty="0" err="1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577290-E7E4-C9AC-2640-799EDC1FBE72}"/>
              </a:ext>
            </a:extLst>
          </p:cNvPr>
          <p:cNvSpPr txBox="1"/>
          <p:nvPr/>
        </p:nvSpPr>
        <p:spPr>
          <a:xfrm>
            <a:off x="4031343" y="4750707"/>
            <a:ext cx="4988945" cy="90024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50" b="1">
                <a:solidFill>
                  <a:schemeClr val="bg1"/>
                </a:solidFill>
                <a:ea typeface="+mn-lt"/>
                <a:cs typeface="+mn-lt"/>
              </a:rPr>
              <a:t>Amanda Cunningham, </a:t>
            </a:r>
            <a:r>
              <a:rPr lang="en-US" sz="1350" b="1" err="1">
                <a:solidFill>
                  <a:schemeClr val="bg1"/>
                </a:solidFill>
                <a:ea typeface="+mn-lt"/>
                <a:cs typeface="+mn-lt"/>
              </a:rPr>
              <a:t>R.Kin</a:t>
            </a:r>
            <a:r>
              <a:rPr lang="en-US" sz="1350" b="1">
                <a:solidFill>
                  <a:schemeClr val="bg1"/>
                </a:solidFill>
                <a:ea typeface="+mn-lt"/>
                <a:cs typeface="+mn-lt"/>
              </a:rPr>
              <a:t>, CSEP-CEP, BHK | pronouns: she/her </a:t>
            </a:r>
            <a:endParaRPr lang="en-US" sz="1350">
              <a:solidFill>
                <a:schemeClr val="bg1"/>
              </a:solidFill>
              <a:cs typeface="Calibri"/>
            </a:endParaRPr>
          </a:p>
          <a:p>
            <a:r>
              <a:rPr lang="en-US" sz="1350">
                <a:solidFill>
                  <a:schemeClr val="bg1"/>
                </a:solidFill>
                <a:ea typeface="+mn-lt"/>
                <a:cs typeface="+mn-lt"/>
              </a:rPr>
              <a:t>DIPA &amp; Revved Up Coordinator |School of Kinesiology and Health Studies |Queen's University</a:t>
            </a:r>
            <a:endParaRPr lang="en-US" sz="1350">
              <a:solidFill>
                <a:schemeClr val="bg1"/>
              </a:solidFill>
            </a:endParaRPr>
          </a:p>
          <a:p>
            <a:pPr algn="l"/>
            <a:endParaRPr lang="en-US" sz="1350"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11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94"/>
    </mc:Choice>
    <mc:Fallback xmlns="">
      <p:transition spd="slow" advTm="10094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1841FCB-C990-4F30-B05E-899CDAB19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0288" y="857250"/>
            <a:ext cx="6283712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212369-CF8A-43E3-BFA3-848A8C8CA652}"/>
              </a:ext>
            </a:extLst>
          </p:cNvPr>
          <p:cNvSpPr txBox="1"/>
          <p:nvPr/>
        </p:nvSpPr>
        <p:spPr>
          <a:xfrm>
            <a:off x="4902200" y="5676900"/>
            <a:ext cx="20574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50" b="1" i="1">
                <a:solidFill>
                  <a:srgbClr val="273579"/>
                </a:solidFill>
                <a:cs typeface="Calibri"/>
                <a:hlinkClick r:id="rId5"/>
              </a:rPr>
              <a:t>Click</a:t>
            </a:r>
            <a:r>
              <a:rPr lang="en-US" sz="1350" b="1" i="1">
                <a:solidFill>
                  <a:srgbClr val="273579"/>
                </a:solidFill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to see for yoursel</a:t>
            </a:r>
            <a:r>
              <a:rPr lang="en-US" sz="1350" b="1" i="1">
                <a:solidFill>
                  <a:srgbClr val="273579"/>
                </a:solidFill>
                <a:cs typeface="Calibri"/>
                <a:hlinkClick r:id="rId5"/>
              </a:rPr>
              <a:t>f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919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94"/>
    </mc:Choice>
    <mc:Fallback xmlns="">
      <p:transition spd="slow" advTm="10094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2B47E37-A731-17CA-B862-8561537109F5}"/>
              </a:ext>
            </a:extLst>
          </p:cNvPr>
          <p:cNvSpPr txBox="1"/>
          <p:nvPr/>
        </p:nvSpPr>
        <p:spPr>
          <a:xfrm flipV="1">
            <a:off x="4616499" y="2190568"/>
            <a:ext cx="410132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135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182BDF3-524C-2905-5C05-B34C5F973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5705" y="1001341"/>
            <a:ext cx="2655076" cy="35334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52CA64-D288-9734-6F8A-F5A608EFEAC9}"/>
              </a:ext>
            </a:extLst>
          </p:cNvPr>
          <p:cNvSpPr txBox="1"/>
          <p:nvPr/>
        </p:nvSpPr>
        <p:spPr>
          <a:xfrm>
            <a:off x="4777914" y="4841172"/>
            <a:ext cx="3870112" cy="5309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>
                <a:solidFill>
                  <a:schemeClr val="bg1"/>
                </a:solidFill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Revved Up Video</a:t>
            </a:r>
            <a:endParaRPr lang="en-US" sz="300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485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94"/>
    </mc:Choice>
    <mc:Fallback xmlns="">
      <p:transition spd="slow" advTm="10094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33CACB6-843B-4C95-B169-EFF86DFDB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858" y="857250"/>
            <a:ext cx="6391042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347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73"/>
    </mc:Choice>
    <mc:Fallback xmlns="">
      <p:transition spd="slow" advTm="22073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5785E52-F420-4979-B7C5-68C34551B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322" y="949247"/>
            <a:ext cx="7009936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95881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6D416A1E-16F3-46D2-8648-309D04161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631006"/>
            <a:ext cx="5861705" cy="536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6214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795FF6C6-B425-4228-A95A-7BC0F1843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700" y="942592"/>
            <a:ext cx="542335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3788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74E4E8C-E9A0-4554-8158-A8A0DC45C6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1316" y="960038"/>
            <a:ext cx="6506736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0D9BA4-05A5-404A-8639-F41C9261DBB8}"/>
              </a:ext>
            </a:extLst>
          </p:cNvPr>
          <p:cNvSpPr txBox="1"/>
          <p:nvPr/>
        </p:nvSpPr>
        <p:spPr>
          <a:xfrm>
            <a:off x="1998940" y="4255299"/>
            <a:ext cx="5945108" cy="692497"/>
          </a:xfrm>
          <a:prstGeom prst="rect">
            <a:avLst/>
          </a:prstGeom>
          <a:solidFill>
            <a:srgbClr val="38C1C4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50" b="1" dirty="0">
                <a:solidFill>
                  <a:srgbClr val="273579"/>
                </a:solidFill>
                <a:cs typeface="Calibri"/>
              </a:rPr>
              <a:t>Applications are due by May 26th, 2023 </a:t>
            </a:r>
          </a:p>
          <a:p>
            <a:pPr algn="ctr"/>
            <a:r>
              <a:rPr lang="en-US" sz="1350" dirty="0">
                <a:ea typeface="+mn-lt"/>
                <a:cs typeface="+mn-lt"/>
              </a:rPr>
              <a:t>Visit the </a:t>
            </a:r>
            <a:r>
              <a:rPr lang="en-US" sz="1350" dirty="0">
                <a:ea typeface="+mn-lt"/>
                <a:cs typeface="+mn-lt"/>
                <a:hlinkClick r:id="rId5"/>
              </a:rPr>
              <a:t>DIPA website</a:t>
            </a:r>
            <a:r>
              <a:rPr lang="en-US" sz="1350" dirty="0">
                <a:ea typeface="+mn-lt"/>
                <a:cs typeface="+mn-lt"/>
              </a:rPr>
              <a:t> for updates and information.</a:t>
            </a:r>
            <a:endParaRPr lang="en-US" sz="1350" dirty="0">
              <a:cs typeface="Calibri"/>
            </a:endParaRPr>
          </a:p>
          <a:p>
            <a:pPr algn="ctr"/>
            <a:endParaRPr lang="en-US" sz="1350" b="1" dirty="0">
              <a:solidFill>
                <a:srgbClr val="273579"/>
              </a:solidFill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BB6171-92ED-0A5A-C205-5520450C4FB3}"/>
              </a:ext>
            </a:extLst>
          </p:cNvPr>
          <p:cNvSpPr txBox="1"/>
          <p:nvPr/>
        </p:nvSpPr>
        <p:spPr>
          <a:xfrm>
            <a:off x="6413134" y="3428588"/>
            <a:ext cx="616778" cy="276999"/>
          </a:xfrm>
          <a:prstGeom prst="rect">
            <a:avLst/>
          </a:prstGeom>
          <a:solidFill>
            <a:srgbClr val="273579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13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5DB2B8-BA04-CC93-2489-AD4F29D72BA4}"/>
              </a:ext>
            </a:extLst>
          </p:cNvPr>
          <p:cNvSpPr txBox="1"/>
          <p:nvPr/>
        </p:nvSpPr>
        <p:spPr>
          <a:xfrm>
            <a:off x="5502846" y="3429411"/>
            <a:ext cx="69947" cy="276999"/>
          </a:xfrm>
          <a:prstGeom prst="rect">
            <a:avLst/>
          </a:prstGeom>
          <a:solidFill>
            <a:srgbClr val="273579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135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17598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7DEAE835-37BA-AE31-E182-20B6BAC72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0056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CA" sz="1400" u="sng" dirty="0"/>
              <a:t>Athletic Therapy: </a:t>
            </a:r>
          </a:p>
          <a:p>
            <a:pPr lvl="1"/>
            <a:r>
              <a:rPr lang="en-CA" sz="1400" dirty="0"/>
              <a:t>Ryan Bennett	(</a:t>
            </a:r>
            <a:r>
              <a:rPr lang="en-CA" sz="1400" dirty="0">
                <a:hlinkClick r:id="rId3"/>
              </a:rPr>
              <a:t>ryan.bennett@queensu.ca</a:t>
            </a:r>
            <a:r>
              <a:rPr lang="en-CA" sz="1400" dirty="0"/>
              <a:t>)</a:t>
            </a:r>
          </a:p>
          <a:p>
            <a:r>
              <a:rPr lang="en-CA" sz="1400" u="sng" dirty="0"/>
              <a:t>Strength &amp; Conditioning: </a:t>
            </a:r>
          </a:p>
          <a:p>
            <a:pPr lvl="1"/>
            <a:r>
              <a:rPr lang="en-CA" sz="1400" dirty="0"/>
              <a:t>Colin McAuslan	 (</a:t>
            </a:r>
            <a:r>
              <a:rPr lang="en-CA" sz="1400" dirty="0">
                <a:hlinkClick r:id="rId4"/>
              </a:rPr>
              <a:t>colin.mcauslan@queensu.ca</a:t>
            </a:r>
            <a:r>
              <a:rPr lang="en-CA" sz="1400" dirty="0"/>
              <a:t>)</a:t>
            </a:r>
          </a:p>
          <a:p>
            <a:r>
              <a:rPr lang="en-CA" sz="1400" u="sng" dirty="0"/>
              <a:t>KNPE/HLTH 300: </a:t>
            </a:r>
          </a:p>
          <a:p>
            <a:pPr lvl="1"/>
            <a:r>
              <a:rPr lang="en-CA" sz="1400" dirty="0"/>
              <a:t>Michelle Shorey	 (</a:t>
            </a:r>
            <a:r>
              <a:rPr lang="en-CA" sz="1400" dirty="0">
                <a:hlinkClick r:id="rId5"/>
              </a:rPr>
              <a:t>skhs.experience</a:t>
            </a:r>
            <a:r>
              <a:rPr lang="en-CA" sz="1400" u="sng" dirty="0">
                <a:hlinkClick r:id="rId5"/>
              </a:rPr>
              <a:t>@queensu.ca</a:t>
            </a:r>
            <a:r>
              <a:rPr lang="en-CA" sz="1400" dirty="0"/>
              <a:t>)</a:t>
            </a:r>
            <a:endParaRPr lang="en-US" sz="1400" dirty="0">
              <a:hlinkClick r:id="" action="ppaction://noaction"/>
            </a:endParaRPr>
          </a:p>
          <a:p>
            <a:r>
              <a:rPr lang="en-CA" sz="1400" u="sng" dirty="0"/>
              <a:t>Research Mini-Stream:</a:t>
            </a:r>
          </a:p>
          <a:p>
            <a:pPr lvl="1"/>
            <a:r>
              <a:rPr lang="en-CA" sz="1400" dirty="0"/>
              <a:t>Rob Watering 	(</a:t>
            </a:r>
            <a:r>
              <a:rPr lang="en-CA" sz="1400" dirty="0">
                <a:hlinkClick r:id="rId6"/>
              </a:rPr>
              <a:t>watering@queensu.ca</a:t>
            </a:r>
            <a:r>
              <a:rPr lang="en-CA" sz="1400" dirty="0"/>
              <a:t>) </a:t>
            </a:r>
          </a:p>
          <a:p>
            <a:r>
              <a:rPr lang="en-CA" sz="1400" u="sng" dirty="0"/>
              <a:t>Disability &amp; Physical Activity Certificate</a:t>
            </a:r>
            <a:endParaRPr lang="en-CA" sz="1400" dirty="0"/>
          </a:p>
          <a:p>
            <a:pPr lvl="1"/>
            <a:r>
              <a:rPr lang="en-CA" sz="1400" dirty="0"/>
              <a:t>Amanda Cunningham  (</a:t>
            </a:r>
            <a:r>
              <a:rPr lang="en-US" sz="1400" dirty="0">
                <a:sym typeface="Wingdings" panose="05000000000000000000" pitchFamily="2" charset="2"/>
                <a:hlinkClick r:id="rId7"/>
              </a:rPr>
              <a:t>dipa.coordinator@queensu.ca</a:t>
            </a:r>
            <a:r>
              <a:rPr lang="en-CA" sz="1400" dirty="0">
                <a:sym typeface="Wingdings" panose="05000000000000000000" pitchFamily="2" charset="2"/>
              </a:rPr>
              <a:t>)</a:t>
            </a:r>
            <a:endParaRPr lang="en-US" sz="140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48485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49689" y="705275"/>
            <a:ext cx="8172900" cy="627189"/>
          </a:xfrm>
        </p:spPr>
        <p:txBody>
          <a:bodyPr anchor="t">
            <a:normAutofit/>
          </a:bodyPr>
          <a:lstStyle/>
          <a:p>
            <a:r>
              <a:rPr lang="en-CA" dirty="0"/>
              <a:t>Eligibility Criteria for Mini-Streams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9689" y="1442852"/>
            <a:ext cx="8172818" cy="4729348"/>
          </a:xfrm>
        </p:spPr>
        <p:txBody>
          <a:bodyPr>
            <a:normAutofit/>
          </a:bodyPr>
          <a:lstStyle/>
          <a:p>
            <a:pPr lvl="0"/>
            <a:r>
              <a:rPr lang="en-CA" sz="1800" u="sng" dirty="0"/>
              <a:t>Academic criteria</a:t>
            </a:r>
            <a:r>
              <a:rPr lang="en-CA" sz="1800" dirty="0"/>
              <a:t> </a:t>
            </a:r>
          </a:p>
          <a:p>
            <a:pPr lvl="1"/>
            <a:r>
              <a:rPr lang="en-CA" sz="1800" dirty="0"/>
              <a:t>2.7 (B-) cumulative GPA in your KIN program</a:t>
            </a:r>
          </a:p>
          <a:p>
            <a:pPr lvl="1"/>
            <a:r>
              <a:rPr lang="en-CA" sz="1800" dirty="0"/>
              <a:t>Prerequisite courses (for progress from one level to the next)</a:t>
            </a:r>
          </a:p>
          <a:p>
            <a:pPr lvl="1"/>
            <a:r>
              <a:rPr lang="en-CA" sz="1800" dirty="0"/>
              <a:t>Approval of Mini-Stream Coordinator and UG Coordinator</a:t>
            </a:r>
          </a:p>
          <a:p>
            <a:pPr marL="228600" lvl="1" indent="0">
              <a:buNone/>
            </a:pPr>
            <a:endParaRPr lang="en-CA" sz="1800" dirty="0"/>
          </a:p>
          <a:p>
            <a:pPr lvl="0"/>
            <a:r>
              <a:rPr lang="en-CA" sz="1800" u="sng" dirty="0"/>
              <a:t>Non-academic criteria</a:t>
            </a:r>
          </a:p>
          <a:p>
            <a:pPr lvl="1"/>
            <a:r>
              <a:rPr lang="en-CA" sz="1800" dirty="0"/>
              <a:t>Current First Aid &amp; CPR </a:t>
            </a:r>
          </a:p>
          <a:p>
            <a:pPr lvl="1"/>
            <a:r>
              <a:rPr lang="en-CA" sz="1800" dirty="0"/>
              <a:t>Current Police Check (vulnerable populations screen)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18185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689" y="705275"/>
            <a:ext cx="8172900" cy="627189"/>
          </a:xfrm>
        </p:spPr>
        <p:txBody>
          <a:bodyPr anchor="t">
            <a:normAutofit/>
          </a:bodyPr>
          <a:lstStyle/>
          <a:p>
            <a:r>
              <a:rPr lang="en-CA" dirty="0"/>
              <a:t>Foundation Theory Courses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9689" y="1442852"/>
            <a:ext cx="8172818" cy="4729348"/>
          </a:xfrm>
        </p:spPr>
        <p:txBody>
          <a:bodyPr>
            <a:normAutofit/>
          </a:bodyPr>
          <a:lstStyle/>
          <a:p>
            <a:r>
              <a:rPr lang="en-CA" sz="1800" u="sng" dirty="0"/>
              <a:t>Athletic Therapy</a:t>
            </a:r>
          </a:p>
          <a:p>
            <a:pPr lvl="1"/>
            <a:r>
              <a:rPr lang="en-CA" sz="1800" dirty="0"/>
              <a:t>KNPE 331  Care and Prevention of Athletic Injuries</a:t>
            </a:r>
          </a:p>
          <a:p>
            <a:endParaRPr lang="en-CA" sz="1800" dirty="0"/>
          </a:p>
          <a:p>
            <a:r>
              <a:rPr lang="en-CA" sz="1800" u="sng" dirty="0"/>
              <a:t>Strength &amp; Conditioning</a:t>
            </a:r>
          </a:p>
          <a:p>
            <a:pPr lvl="1"/>
            <a:r>
              <a:rPr lang="en-CA" sz="1800" dirty="0"/>
              <a:t>KNPE 345  The Science and Methodology of Sport Training Conditioning Programs </a:t>
            </a:r>
          </a:p>
          <a:p>
            <a:endParaRPr lang="en-CA" u="sng" dirty="0"/>
          </a:p>
        </p:txBody>
      </p:sp>
    </p:spTree>
    <p:extLst>
      <p:ext uri="{BB962C8B-B14F-4D97-AF65-F5344CB8AC3E}">
        <p14:creationId xmlns:p14="http://schemas.microsoft.com/office/powerpoint/2010/main" val="498390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689" y="705275"/>
            <a:ext cx="8172900" cy="627189"/>
          </a:xfrm>
        </p:spPr>
        <p:txBody>
          <a:bodyPr anchor="t">
            <a:normAutofit/>
          </a:bodyPr>
          <a:lstStyle/>
          <a:p>
            <a:r>
              <a:rPr lang="en-CA" dirty="0"/>
              <a:t>Mini-Stream Coordinators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9689" y="1442852"/>
            <a:ext cx="8172818" cy="4729348"/>
          </a:xfrm>
        </p:spPr>
        <p:txBody>
          <a:bodyPr>
            <a:normAutofit/>
          </a:bodyPr>
          <a:lstStyle/>
          <a:p>
            <a:r>
              <a:rPr lang="en-CA" sz="1800" u="sng" dirty="0"/>
              <a:t>Athletic Therapy: </a:t>
            </a:r>
          </a:p>
          <a:p>
            <a:pPr lvl="1"/>
            <a:r>
              <a:rPr lang="en-CA" sz="1800" dirty="0"/>
              <a:t>Ryan Bennett		(</a:t>
            </a:r>
            <a:r>
              <a:rPr lang="en-CA" sz="1800" dirty="0">
                <a:hlinkClick r:id="rId3"/>
              </a:rPr>
              <a:t>ryan.bennett@queensu.ca</a:t>
            </a:r>
            <a:r>
              <a:rPr lang="en-CA" sz="1800" dirty="0"/>
              <a:t>)</a:t>
            </a:r>
          </a:p>
          <a:p>
            <a:endParaRPr lang="en-CA" sz="1800" u="sng" dirty="0"/>
          </a:p>
          <a:p>
            <a:r>
              <a:rPr lang="en-CA" sz="1800" u="sng" dirty="0"/>
              <a:t>Strength &amp; Conditioning: </a:t>
            </a:r>
          </a:p>
          <a:p>
            <a:pPr lvl="1"/>
            <a:r>
              <a:rPr lang="en-CA" sz="1800" dirty="0"/>
              <a:t>Colin McAuslan		(</a:t>
            </a:r>
            <a:r>
              <a:rPr lang="en-CA" sz="1800" dirty="0">
                <a:hlinkClick r:id="rId4"/>
              </a:rPr>
              <a:t>colin.mcauslan@queensu.ca</a:t>
            </a:r>
            <a:r>
              <a:rPr lang="en-CA" sz="1800" dirty="0"/>
              <a:t>)</a:t>
            </a:r>
          </a:p>
          <a:p>
            <a:endParaRPr lang="en-CA" sz="1800" u="sng" dirty="0"/>
          </a:p>
          <a:p>
            <a:pPr marL="228600" lvl="1" indent="0">
              <a:buNone/>
            </a:pPr>
            <a:endParaRPr lang="en-US" dirty="0">
              <a:hlinkClick r:id="" action="ppaction://noaction"/>
            </a:endParaRPr>
          </a:p>
          <a:p>
            <a:pPr lvl="1"/>
            <a:endParaRPr lang="en-CA" dirty="0"/>
          </a:p>
          <a:p>
            <a:pPr lvl="1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66951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689" y="705965"/>
            <a:ext cx="8172818" cy="627189"/>
          </a:xfrm>
        </p:spPr>
        <p:txBody>
          <a:bodyPr anchor="t">
            <a:normAutofit/>
          </a:bodyPr>
          <a:lstStyle/>
          <a:p>
            <a:r>
              <a:rPr lang="en-CA" dirty="0"/>
              <a:t>AT Mini-Stream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9689" y="1442852"/>
            <a:ext cx="3950861" cy="4729348"/>
          </a:xfrm>
        </p:spPr>
        <p:txBody>
          <a:bodyPr>
            <a:normAutofit/>
          </a:bodyPr>
          <a:lstStyle/>
          <a:p>
            <a:r>
              <a:rPr lang="en-CA" sz="1800" b="1" u="sng" dirty="0"/>
              <a:t>Level 1</a:t>
            </a:r>
          </a:p>
          <a:p>
            <a:pPr lvl="1"/>
            <a:r>
              <a:rPr lang="en-CA" sz="1800" dirty="0"/>
              <a:t>Fall: shadowing current Student Trainers at Varsity games &amp; practices</a:t>
            </a:r>
          </a:p>
          <a:p>
            <a:pPr lvl="1"/>
            <a:r>
              <a:rPr lang="en-CA" sz="1800" dirty="0"/>
              <a:t>Winter: KNPE 331</a:t>
            </a:r>
          </a:p>
          <a:p>
            <a:pPr lvl="2"/>
            <a:r>
              <a:rPr lang="en-CA" sz="1800" dirty="0"/>
              <a:t>Lab sessions 2 hrs/week in the clinic (ARC)</a:t>
            </a:r>
          </a:p>
          <a:p>
            <a:pPr lvl="2"/>
            <a:r>
              <a:rPr lang="en-CA" sz="1800" dirty="0"/>
              <a:t>Shadowing certified staff in clinic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260648"/>
            <a:ext cx="4547873" cy="3024336"/>
          </a:xfrm>
          <a:prstGeom prst="rect">
            <a:avLst/>
          </a:prstGeom>
          <a:noFill/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A611AEFA-1F9F-3091-3DA2-E3E3B6CBD5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405571"/>
            <a:ext cx="4572001" cy="333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349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689" y="705965"/>
            <a:ext cx="8172818" cy="627189"/>
          </a:xfrm>
        </p:spPr>
        <p:txBody>
          <a:bodyPr anchor="t">
            <a:normAutofit/>
          </a:bodyPr>
          <a:lstStyle/>
          <a:p>
            <a:r>
              <a:rPr lang="en-CA" dirty="0"/>
              <a:t>AT Mini-Stream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9689" y="1442852"/>
            <a:ext cx="3950861" cy="4729348"/>
          </a:xfrm>
        </p:spPr>
        <p:txBody>
          <a:bodyPr>
            <a:normAutofit lnSpcReduction="10000"/>
          </a:bodyPr>
          <a:lstStyle/>
          <a:p>
            <a:r>
              <a:rPr lang="en-CA" sz="1600" b="1" u="sng" dirty="0"/>
              <a:t>Level 2: Field Placement (KNPE 330/4.5)</a:t>
            </a:r>
          </a:p>
          <a:p>
            <a:pPr lvl="1"/>
            <a:r>
              <a:rPr lang="en-CA" sz="1600" dirty="0"/>
              <a:t>Placed with a Varsity team to cover practices and games</a:t>
            </a:r>
          </a:p>
          <a:p>
            <a:pPr lvl="1"/>
            <a:r>
              <a:rPr lang="en-CA" sz="1600" dirty="0"/>
              <a:t>165 field hours</a:t>
            </a:r>
          </a:p>
          <a:p>
            <a:pPr lvl="2"/>
            <a:r>
              <a:rPr lang="en-CA" sz="1600" dirty="0"/>
              <a:t>Pre-event taping, wrapping, massage, etc.</a:t>
            </a:r>
          </a:p>
          <a:p>
            <a:pPr lvl="2"/>
            <a:r>
              <a:rPr lang="en-CA" sz="1600" dirty="0"/>
              <a:t>During event emergency first-aid</a:t>
            </a:r>
          </a:p>
          <a:p>
            <a:pPr lvl="2"/>
            <a:r>
              <a:rPr lang="en-CA" sz="1600" dirty="0"/>
              <a:t>Post-event treatment</a:t>
            </a:r>
          </a:p>
          <a:p>
            <a:pPr lvl="2"/>
            <a:r>
              <a:rPr lang="en-CA" sz="1600" dirty="0"/>
              <a:t>Academic: 2 assignments, 1 with presentation, first-aid practical</a:t>
            </a:r>
          </a:p>
        </p:txBody>
      </p:sp>
      <p:pic>
        <p:nvPicPr>
          <p:cNvPr id="4" name="Picture 3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A8F86410-6931-A5A3-A966-3D52B728E3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45024"/>
            <a:ext cx="4572000" cy="3140968"/>
          </a:xfrm>
          <a:prstGeom prst="rect">
            <a:avLst/>
          </a:prstGeom>
        </p:spPr>
      </p:pic>
      <p:pic>
        <p:nvPicPr>
          <p:cNvPr id="6" name="Picture 5" descr="A group of people in clothing&#10;&#10;Description automatically generated with medium confidence">
            <a:extLst>
              <a:ext uri="{FF2B5EF4-FFF2-40B4-BE49-F238E27FC236}">
                <a16:creationId xmlns:a16="http://schemas.microsoft.com/office/drawing/2014/main" id="{DEB0125F-03A5-0875-09CB-94DC1EA5BA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940" y="323998"/>
            <a:ext cx="4572000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015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689" y="705965"/>
            <a:ext cx="8172818" cy="627189"/>
          </a:xfrm>
        </p:spPr>
        <p:txBody>
          <a:bodyPr anchor="t">
            <a:normAutofit/>
          </a:bodyPr>
          <a:lstStyle/>
          <a:p>
            <a:r>
              <a:rPr lang="en-CA" dirty="0"/>
              <a:t>AT Mini-Stream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529" y="1442852"/>
            <a:ext cx="4077022" cy="4729348"/>
          </a:xfrm>
        </p:spPr>
        <p:txBody>
          <a:bodyPr>
            <a:normAutofit/>
          </a:bodyPr>
          <a:lstStyle/>
          <a:p>
            <a:r>
              <a:rPr lang="en-CA" sz="1600" b="1" u="sng" dirty="0"/>
              <a:t>Level 3: Field &amp; Clinic (KNPE 430/ 4.5)</a:t>
            </a:r>
          </a:p>
          <a:p>
            <a:pPr lvl="1"/>
            <a:r>
              <a:rPr lang="en-CA" sz="1600" dirty="0"/>
              <a:t>85 field hours &amp; 80 clinic hours</a:t>
            </a:r>
          </a:p>
          <a:p>
            <a:pPr lvl="1"/>
            <a:r>
              <a:rPr lang="en-CA" sz="1600" dirty="0"/>
              <a:t>Students continue placement and coverage of team</a:t>
            </a:r>
          </a:p>
          <a:p>
            <a:pPr lvl="1"/>
            <a:r>
              <a:rPr lang="en-CA" sz="1600" dirty="0"/>
              <a:t>Mentor junior Student Trainers</a:t>
            </a:r>
          </a:p>
          <a:p>
            <a:pPr lvl="1"/>
            <a:r>
              <a:rPr lang="en-CA" sz="1600" dirty="0"/>
              <a:t>Students expected to shadow in clinic assisting Certified Athletic Therapists</a:t>
            </a:r>
          </a:p>
          <a:p>
            <a:pPr lvl="1"/>
            <a:r>
              <a:rPr lang="en-CA" sz="1600" dirty="0"/>
              <a:t>Academic: Literature review with presentation, Clinical practical</a:t>
            </a:r>
          </a:p>
          <a:p>
            <a:pPr lvl="1"/>
            <a:endParaRPr lang="en-CA" dirty="0"/>
          </a:p>
        </p:txBody>
      </p:sp>
      <p:pic>
        <p:nvPicPr>
          <p:cNvPr id="4" name="Picture 3" descr="A group of people in sports uniforms&#10;&#10;Description automatically generated with low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556" y="221974"/>
            <a:ext cx="4625782" cy="3207026"/>
          </a:xfrm>
          <a:prstGeom prst="rect">
            <a:avLst/>
          </a:prstGeom>
          <a:noFill/>
        </p:spPr>
      </p:pic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17A0027-25CD-68B2-286D-FC9CF3AF54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555" y="3538698"/>
            <a:ext cx="4747445" cy="324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927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e2">
  <a:themeElements>
    <a:clrScheme name="Custom 16">
      <a:dk1>
        <a:srgbClr val="000000"/>
      </a:dk1>
      <a:lt1>
        <a:srgbClr val="EBEBEC"/>
      </a:lt1>
      <a:dk2>
        <a:srgbClr val="B90D30"/>
      </a:dk2>
      <a:lt2>
        <a:srgbClr val="FFFFFF"/>
      </a:lt2>
      <a:accent1>
        <a:srgbClr val="002452"/>
      </a:accent1>
      <a:accent2>
        <a:srgbClr val="1A4771"/>
      </a:accent2>
      <a:accent3>
        <a:srgbClr val="4D7091"/>
      </a:accent3>
      <a:accent4>
        <a:srgbClr val="8099B1"/>
      </a:accent4>
      <a:accent5>
        <a:srgbClr val="B3C2D0"/>
      </a:accent5>
      <a:accent6>
        <a:srgbClr val="CCD6E0"/>
      </a:accent6>
      <a:hlink>
        <a:srgbClr val="335B81"/>
      </a:hlink>
      <a:folHlink>
        <a:srgbClr val="00245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AE23B88E-2035-4A61-98B8-E406F8D3BCB6}" vid="{96B3AF3B-238A-4061-A62C-BE5A4E61BDC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130913</TotalTime>
  <Words>1408</Words>
  <Application>Microsoft Office PowerPoint</Application>
  <PresentationFormat>On-screen Show (4:3)</PresentationFormat>
  <Paragraphs>222</Paragraphs>
  <Slides>39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Arial</vt:lpstr>
      <vt:lpstr>Calibri</vt:lpstr>
      <vt:lpstr>Calibri Light</vt:lpstr>
      <vt:lpstr>Montserrat</vt:lpstr>
      <vt:lpstr>Open Sans</vt:lpstr>
      <vt:lpstr>Open Sans Semibold</vt:lpstr>
      <vt:lpstr>Palatino Linotype</vt:lpstr>
      <vt:lpstr>System Font Regular</vt:lpstr>
      <vt:lpstr>Times</vt:lpstr>
      <vt:lpstr>Custom Design</vt:lpstr>
      <vt:lpstr>Theme2</vt:lpstr>
      <vt:lpstr> Mini-Stream Information Session 2023 - 2024</vt:lpstr>
      <vt:lpstr>Today’s Agenda:</vt:lpstr>
      <vt:lpstr>Student Eligibility For Mini-Streams</vt:lpstr>
      <vt:lpstr>Eligibility Criteria for Mini-Streams</vt:lpstr>
      <vt:lpstr>Foundation Theory Courses</vt:lpstr>
      <vt:lpstr>Mini-Stream Coordinators  </vt:lpstr>
      <vt:lpstr>AT Mini-Stream</vt:lpstr>
      <vt:lpstr>AT Mini-Stream</vt:lpstr>
      <vt:lpstr>AT Mini-Stream</vt:lpstr>
      <vt:lpstr>Athletic Therapy Mini-Stream Notes</vt:lpstr>
      <vt:lpstr>AT Mini-Stream</vt:lpstr>
      <vt:lpstr>Team Photo from 2019</vt:lpstr>
      <vt:lpstr>Our Experience- Current STs Alex &amp; Grace</vt:lpstr>
      <vt:lpstr>Strength and Conditioning Mini-Stream</vt:lpstr>
      <vt:lpstr>What We Do</vt:lpstr>
      <vt:lpstr>Current Projects</vt:lpstr>
      <vt:lpstr>Current Projects</vt:lpstr>
      <vt:lpstr>What We Are Looking For</vt:lpstr>
      <vt:lpstr>PowerPoint Presentation</vt:lpstr>
      <vt:lpstr>PowerPoint Presentation</vt:lpstr>
      <vt:lpstr>Application Process</vt:lpstr>
      <vt:lpstr>Application Process</vt:lpstr>
      <vt:lpstr>Application Process</vt:lpstr>
      <vt:lpstr>Application Process</vt:lpstr>
      <vt:lpstr>HLTH/KNPE 300: Community-based Practicum</vt:lpstr>
      <vt:lpstr>HLTH/KNPE 300: Community-based Practicum</vt:lpstr>
      <vt:lpstr>HLTH/KNPE 300: Community-based Practicum</vt:lpstr>
      <vt:lpstr>Research Mini-Stream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Mini-Stream Information Session</dc:title>
  <dc:creator>Robert Watering</dc:creator>
  <cp:lastModifiedBy>Michelle Shorey</cp:lastModifiedBy>
  <cp:revision>162</cp:revision>
  <cp:lastPrinted>2023-02-06T15:44:42Z</cp:lastPrinted>
  <dcterms:created xsi:type="dcterms:W3CDTF">2014-03-04T15:17:45Z</dcterms:created>
  <dcterms:modified xsi:type="dcterms:W3CDTF">2023-02-07T13:42:45Z</dcterms:modified>
</cp:coreProperties>
</file>