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3" r:id="rId4"/>
    <p:sldId id="261" r:id="rId5"/>
    <p:sldId id="260" r:id="rId6"/>
    <p:sldId id="295" r:id="rId7"/>
    <p:sldId id="264" r:id="rId8"/>
    <p:sldId id="284" r:id="rId9"/>
    <p:sldId id="285" r:id="rId10"/>
    <p:sldId id="292" r:id="rId11"/>
    <p:sldId id="293" r:id="rId12"/>
    <p:sldId id="265" r:id="rId13"/>
    <p:sldId id="289" r:id="rId14"/>
    <p:sldId id="286" r:id="rId15"/>
    <p:sldId id="294" r:id="rId16"/>
    <p:sldId id="291"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F8B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0015" autoAdjust="0"/>
  </p:normalViewPr>
  <p:slideViewPr>
    <p:cSldViewPr snapToGrid="0">
      <p:cViewPr varScale="1">
        <p:scale>
          <a:sx n="48" d="100"/>
          <a:sy n="48"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F1C8C-BE7D-4744-ABA8-F01AFD66B450}" type="datetimeFigureOut">
              <a:rPr lang="en-CA" smtClean="0"/>
              <a:t>2022-07-06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AB339-7604-4561-B9A9-FF3BB3EB4E49}" type="slidenum">
              <a:rPr lang="en-CA" smtClean="0"/>
              <a:t>‹#›</a:t>
            </a:fld>
            <a:endParaRPr lang="en-CA"/>
          </a:p>
        </p:txBody>
      </p:sp>
    </p:spTree>
    <p:extLst>
      <p:ext uri="{BB962C8B-B14F-4D97-AF65-F5344CB8AC3E}">
        <p14:creationId xmlns:p14="http://schemas.microsoft.com/office/powerpoint/2010/main" val="36625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we are waiting for others to join, type in the chat box why you chose Health Studies!</a:t>
            </a:r>
          </a:p>
        </p:txBody>
      </p:sp>
      <p:sp>
        <p:nvSpPr>
          <p:cNvPr id="4" name="Slide Number Placeholder 3"/>
          <p:cNvSpPr>
            <a:spLocks noGrp="1"/>
          </p:cNvSpPr>
          <p:nvPr>
            <p:ph type="sldNum" sz="quarter" idx="5"/>
          </p:nvPr>
        </p:nvSpPr>
        <p:spPr/>
        <p:txBody>
          <a:bodyPr/>
          <a:lstStyle/>
          <a:p>
            <a:fld id="{4FEAB339-7604-4561-B9A9-FF3BB3EB4E49}" type="slidenum">
              <a:rPr lang="en-CA" smtClean="0"/>
              <a:t>1</a:t>
            </a:fld>
            <a:endParaRPr lang="en-CA"/>
          </a:p>
        </p:txBody>
      </p:sp>
    </p:spTree>
    <p:extLst>
      <p:ext uri="{BB962C8B-B14F-4D97-AF65-F5344CB8AC3E}">
        <p14:creationId xmlns:p14="http://schemas.microsoft.com/office/powerpoint/2010/main" val="56127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10</a:t>
            </a:fld>
            <a:endParaRPr lang="en-CA"/>
          </a:p>
        </p:txBody>
      </p:sp>
    </p:spTree>
    <p:extLst>
      <p:ext uri="{BB962C8B-B14F-4D97-AF65-F5344CB8AC3E}">
        <p14:creationId xmlns:p14="http://schemas.microsoft.com/office/powerpoint/2010/main" val="58098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11</a:t>
            </a:fld>
            <a:endParaRPr lang="en-CA"/>
          </a:p>
        </p:txBody>
      </p:sp>
    </p:spTree>
    <p:extLst>
      <p:ext uri="{BB962C8B-B14F-4D97-AF65-F5344CB8AC3E}">
        <p14:creationId xmlns:p14="http://schemas.microsoft.com/office/powerpoint/2010/main" val="3540960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Next slide discusses strengths, etc.</a:t>
            </a:r>
          </a:p>
        </p:txBody>
      </p:sp>
      <p:sp>
        <p:nvSpPr>
          <p:cNvPr id="4" name="Slide Number Placeholder 3"/>
          <p:cNvSpPr>
            <a:spLocks noGrp="1"/>
          </p:cNvSpPr>
          <p:nvPr>
            <p:ph type="sldNum" sz="quarter" idx="5"/>
          </p:nvPr>
        </p:nvSpPr>
        <p:spPr/>
        <p:txBody>
          <a:bodyPr/>
          <a:lstStyle/>
          <a:p>
            <a:fld id="{4FEAB339-7604-4561-B9A9-FF3BB3EB4E49}" type="slidenum">
              <a:rPr lang="en-CA" smtClean="0"/>
              <a:t>12</a:t>
            </a:fld>
            <a:endParaRPr lang="en-CA"/>
          </a:p>
        </p:txBody>
      </p:sp>
    </p:spTree>
    <p:extLst>
      <p:ext uri="{BB962C8B-B14F-4D97-AF65-F5344CB8AC3E}">
        <p14:creationId xmlns:p14="http://schemas.microsoft.com/office/powerpoint/2010/main" val="64636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0"/>
              </a:spcBef>
              <a:spcAft>
                <a:spcPct val="0"/>
              </a:spcAft>
              <a:buClr>
                <a:srgbClr val="666699"/>
              </a:buClr>
              <a:buSzTx/>
              <a:buFont typeface="Wingdings" panose="05000000000000000000" pitchFamily="2" charset="2"/>
              <a:buNone/>
              <a:tabLst/>
              <a:defRPr/>
            </a:pPr>
            <a:r>
              <a:rPr kumimoji="0" lang="en-US" altLang="en-US" sz="2300" b="0" i="0" u="none" strike="noStrike" kern="0" cap="none" spc="0" normalizeH="0" baseline="0" noProof="0" dirty="0">
                <a:ln>
                  <a:noFill/>
                </a:ln>
                <a:solidFill>
                  <a:srgbClr val="336666"/>
                </a:solidFill>
                <a:effectLst/>
                <a:uLnTx/>
                <a:uFillTx/>
                <a:latin typeface="Arial" panose="020B0604020202020204" pitchFamily="34" charset="0"/>
                <a:ea typeface="MS PGothic" panose="020B0600070205080204" pitchFamily="34" charset="-128"/>
                <a:cs typeface="+mn-cs"/>
              </a:rPr>
              <a:t>Remember you are in your strength zone when you pick courses that both interest you and you have the ability to learn.</a:t>
            </a:r>
          </a:p>
          <a:p>
            <a:pPr marL="457200" marR="0" lvl="1" indent="0" algn="ctr" defTabSz="914400" rtl="0" eaLnBrk="1" fontAlgn="base" latinLnBrk="0" hangingPunct="1">
              <a:lnSpc>
                <a:spcPct val="100000"/>
              </a:lnSpc>
              <a:spcBef>
                <a:spcPct val="0"/>
              </a:spcBef>
              <a:spcAft>
                <a:spcPct val="0"/>
              </a:spcAft>
              <a:buClr>
                <a:srgbClr val="666699"/>
              </a:buClr>
              <a:buSzTx/>
              <a:buFont typeface="Wingdings" panose="05000000000000000000" pitchFamily="2" charset="2"/>
              <a:buNone/>
              <a:tabLst/>
              <a:defRPr/>
            </a:pPr>
            <a:endParaRPr kumimoji="0" lang="en-US" altLang="en-US" sz="2300" b="0" i="0" u="none" strike="noStrike" kern="0" cap="none" spc="0" normalizeH="0" baseline="0" noProof="0" dirty="0">
              <a:ln>
                <a:noFill/>
              </a:ln>
              <a:solidFill>
                <a:srgbClr val="336666"/>
              </a:solidFill>
              <a:effectLst/>
              <a:uLnTx/>
              <a:uFillTx/>
              <a:latin typeface="Arial" panose="020B0604020202020204" pitchFamily="34" charset="0"/>
              <a:ea typeface="MS PGothic" panose="020B0600070205080204" pitchFamily="34" charset="-128"/>
              <a:cs typeface="+mn-cs"/>
            </a:endParaRPr>
          </a:p>
          <a:p>
            <a:pPr marL="457200" marR="0" lvl="1" indent="0" algn="l" defTabSz="914400" rtl="0" eaLnBrk="1" fontAlgn="base" latinLnBrk="0" hangingPunct="1">
              <a:lnSpc>
                <a:spcPct val="100000"/>
              </a:lnSpc>
              <a:spcBef>
                <a:spcPct val="0"/>
              </a:spcBef>
              <a:spcAft>
                <a:spcPct val="0"/>
              </a:spcAft>
              <a:buClr>
                <a:srgbClr val="666699"/>
              </a:buClr>
              <a:buSzTx/>
              <a:buFont typeface="Wingdings" panose="05000000000000000000" pitchFamily="2" charset="2"/>
              <a:buNone/>
              <a:tabLst/>
              <a:defRPr/>
            </a:pPr>
            <a:r>
              <a:rPr kumimoji="0" lang="en-US" altLang="en-US" sz="2300" b="0" i="0" u="none" strike="noStrike" kern="0" cap="none" spc="0" normalizeH="0" baseline="0" noProof="0" dirty="0">
                <a:ln>
                  <a:noFill/>
                </a:ln>
                <a:solidFill>
                  <a:srgbClr val="336666"/>
                </a:solidFill>
                <a:effectLst/>
                <a:uLnTx/>
                <a:uFillTx/>
                <a:latin typeface="Arial" panose="020B0604020202020204" pitchFamily="34" charset="0"/>
                <a:ea typeface="MS PGothic" panose="020B0600070205080204" pitchFamily="34" charset="-128"/>
                <a:cs typeface="+mn-cs"/>
              </a:rPr>
              <a:t>It’s when you do your best work! </a:t>
            </a:r>
          </a:p>
          <a:p>
            <a:pPr marL="457200" marR="0" lvl="1" indent="0" algn="l" defTabSz="914400" rtl="0" eaLnBrk="1" fontAlgn="base" latinLnBrk="0" hangingPunct="1">
              <a:lnSpc>
                <a:spcPct val="100000"/>
              </a:lnSpc>
              <a:spcBef>
                <a:spcPct val="0"/>
              </a:spcBef>
              <a:spcAft>
                <a:spcPct val="0"/>
              </a:spcAft>
              <a:buClr>
                <a:srgbClr val="666699"/>
              </a:buClr>
              <a:buSzTx/>
              <a:buFont typeface="Wingdings" panose="05000000000000000000" pitchFamily="2" charset="2"/>
              <a:buNone/>
              <a:tabLst/>
              <a:defRPr/>
            </a:pPr>
            <a:endParaRPr kumimoji="0" lang="en-US" altLang="en-US" sz="2300" b="0" i="0" u="none" strike="noStrike" kern="0" cap="none" spc="0" normalizeH="0" baseline="0" noProof="0" dirty="0">
              <a:ln>
                <a:noFill/>
              </a:ln>
              <a:solidFill>
                <a:srgbClr val="336666"/>
              </a:solidFill>
              <a:effectLst/>
              <a:uLnTx/>
              <a:uFillTx/>
              <a:latin typeface="Arial" panose="020B0604020202020204" pitchFamily="34" charset="0"/>
              <a:ea typeface="MS PGothic" panose="020B0600070205080204" pitchFamily="34" charset="-128"/>
              <a:cs typeface="+mn-cs"/>
            </a:endParaRPr>
          </a:p>
          <a:p>
            <a:pPr marL="457200" marR="0" lvl="1" indent="0" algn="l" defTabSz="914400" rtl="0" eaLnBrk="1" fontAlgn="base" latinLnBrk="0" hangingPunct="1">
              <a:lnSpc>
                <a:spcPct val="100000"/>
              </a:lnSpc>
              <a:spcBef>
                <a:spcPct val="0"/>
              </a:spcBef>
              <a:spcAft>
                <a:spcPct val="0"/>
              </a:spcAft>
              <a:buClr>
                <a:srgbClr val="666699"/>
              </a:buClr>
              <a:buSzTx/>
              <a:buFont typeface="Wingdings" panose="05000000000000000000" pitchFamily="2" charset="2"/>
              <a:buNone/>
              <a:tabLst/>
              <a:defRPr/>
            </a:pPr>
            <a:r>
              <a:rPr kumimoji="0" lang="en-US" altLang="en-US" sz="2300" b="0" i="0" u="none" strike="noStrike" kern="0" cap="none" spc="0" normalizeH="0" baseline="0" noProof="0" dirty="0">
                <a:ln>
                  <a:noFill/>
                </a:ln>
                <a:solidFill>
                  <a:srgbClr val="336666"/>
                </a:solidFill>
                <a:effectLst/>
                <a:uLnTx/>
                <a:uFillTx/>
                <a:latin typeface="Arial" panose="020B0604020202020204" pitchFamily="34" charset="0"/>
                <a:ea typeface="MS PGothic" panose="020B0600070205080204" pitchFamily="34" charset="-128"/>
                <a:cs typeface="+mn-cs"/>
              </a:rPr>
              <a:t>Think about post graduate opportunities and courses you might need to take in order to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13</a:t>
            </a:fld>
            <a:endParaRPr lang="en-CA"/>
          </a:p>
        </p:txBody>
      </p:sp>
    </p:spTree>
    <p:extLst>
      <p:ext uri="{BB962C8B-B14F-4D97-AF65-F5344CB8AC3E}">
        <p14:creationId xmlns:p14="http://schemas.microsoft.com/office/powerpoint/2010/main" val="15043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14</a:t>
            </a:fld>
            <a:endParaRPr lang="en-CA"/>
          </a:p>
        </p:txBody>
      </p:sp>
    </p:spTree>
    <p:extLst>
      <p:ext uri="{BB962C8B-B14F-4D97-AF65-F5344CB8AC3E}">
        <p14:creationId xmlns:p14="http://schemas.microsoft.com/office/powerpoint/2010/main" val="361656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15</a:t>
            </a:fld>
            <a:endParaRPr lang="en-CA"/>
          </a:p>
        </p:txBody>
      </p:sp>
    </p:spTree>
    <p:extLst>
      <p:ext uri="{BB962C8B-B14F-4D97-AF65-F5344CB8AC3E}">
        <p14:creationId xmlns:p14="http://schemas.microsoft.com/office/powerpoint/2010/main" val="34572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666699"/>
              </a:buClr>
              <a:buSzTx/>
              <a:buFont typeface="Wingdings" panose="05000000000000000000" pitchFamily="2" charset="2"/>
              <a:buNone/>
              <a:tabLst/>
              <a:defRPr/>
            </a:pPr>
            <a:r>
              <a:rPr kumimoji="0" lang="en-CA" sz="2000" b="1" i="0" u="none" strike="noStrike" kern="0" cap="none" spc="0" normalizeH="0" baseline="0" noProof="0" dirty="0">
                <a:ln>
                  <a:noFill/>
                </a:ln>
                <a:solidFill>
                  <a:srgbClr val="336666"/>
                </a:solidFill>
                <a:effectLst/>
                <a:uLnTx/>
                <a:uFillTx/>
                <a:latin typeface="Arial"/>
                <a:ea typeface="MS PGothic" panose="020B0600070205080204" pitchFamily="34" charset="-128"/>
              </a:rPr>
              <a:t>Registration hiatus </a:t>
            </a:r>
            <a:r>
              <a:rPr kumimoji="0" lang="en-CA" sz="2000" b="0" i="0" u="none" strike="noStrike" kern="0" cap="none" spc="0" normalizeH="0" baseline="0" noProof="0" dirty="0">
                <a:ln>
                  <a:noFill/>
                </a:ln>
                <a:solidFill>
                  <a:srgbClr val="000000"/>
                </a:solidFill>
                <a:effectLst/>
                <a:uLnTx/>
                <a:uFillTx/>
                <a:latin typeface="Arial"/>
                <a:ea typeface="MS PGothic" panose="020B0600070205080204" pitchFamily="34" charset="-128"/>
              </a:rPr>
              <a:t>– </a:t>
            </a:r>
            <a:r>
              <a:rPr kumimoji="0" lang="en-CA" sz="2000" b="1" i="0" u="none" strike="noStrike" kern="0" cap="none" spc="0" normalizeH="0" baseline="0" noProof="0" dirty="0">
                <a:ln>
                  <a:noFill/>
                </a:ln>
                <a:solidFill>
                  <a:srgbClr val="000000"/>
                </a:solidFill>
                <a:effectLst/>
                <a:uLnTx/>
                <a:uFillTx/>
                <a:latin typeface="Arial"/>
                <a:ea typeface="MS PGothic" panose="020B0600070205080204" pitchFamily="34" charset="-128"/>
              </a:rPr>
              <a:t>August 1-14</a:t>
            </a:r>
            <a:endParaRPr kumimoji="0" lang="en-CA" sz="2000" b="0" i="0" u="none" strike="noStrike" kern="0" cap="none" spc="0" normalizeH="0" baseline="0" noProof="0" dirty="0">
              <a:ln>
                <a:noFill/>
              </a:ln>
              <a:solidFill>
                <a:srgbClr val="000000"/>
              </a:solidFill>
              <a:effectLst/>
              <a:uLnTx/>
              <a:uFillTx/>
              <a:latin typeface="Arial"/>
              <a:ea typeface="MS PGothic" panose="020B0600070205080204" pitchFamily="34" charset="-128"/>
            </a:endParaRPr>
          </a:p>
          <a:p>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16</a:t>
            </a:fld>
            <a:endParaRPr lang="en-CA"/>
          </a:p>
        </p:txBody>
      </p:sp>
    </p:spTree>
    <p:extLst>
      <p:ext uri="{BB962C8B-B14F-4D97-AF65-F5344CB8AC3E}">
        <p14:creationId xmlns:p14="http://schemas.microsoft.com/office/powerpoint/2010/main" val="100743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17</a:t>
            </a:fld>
            <a:endParaRPr lang="en-CA"/>
          </a:p>
        </p:txBody>
      </p:sp>
    </p:spTree>
    <p:extLst>
      <p:ext uri="{BB962C8B-B14F-4D97-AF65-F5344CB8AC3E}">
        <p14:creationId xmlns:p14="http://schemas.microsoft.com/office/powerpoint/2010/main" val="365079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these topics in depth throughout the presentation and have time at the end for any questions you may have. You can either keep them until the end or use the chat box and type your question as they come up.</a:t>
            </a:r>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2</a:t>
            </a:fld>
            <a:endParaRPr lang="en-CA"/>
          </a:p>
        </p:txBody>
      </p:sp>
    </p:spTree>
    <p:extLst>
      <p:ext uri="{BB962C8B-B14F-4D97-AF65-F5344CB8AC3E}">
        <p14:creationId xmlns:p14="http://schemas.microsoft.com/office/powerpoint/2010/main" val="181425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There are some registration dates that you need to be mindful of. We have listed all the dates at the website listed here. Pay attention to these dates so you don’t miss your registration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During appointment times, some courses are reserved for students in certain degree plans, or in certain levels. This helps give access to courses to particular students regardless of when their appointment time is.</a:t>
            </a:r>
          </a:p>
          <a:p>
            <a:endParaRPr lang="en-US" sz="1200" dirty="0">
              <a:effectLst/>
              <a:latin typeface="Calibri" panose="020F0502020204030204" pitchFamily="34" charset="0"/>
              <a:ea typeface="Calibri" panose="020F0502020204030204" pitchFamily="34" charset="0"/>
            </a:endParaRPr>
          </a:p>
          <a:p>
            <a:r>
              <a:rPr lang="en-US" sz="1200" b="1" dirty="0">
                <a:effectLst/>
                <a:latin typeface="Calibri" panose="020F0502020204030204" pitchFamily="34" charset="0"/>
                <a:ea typeface="Calibri" panose="020F0502020204030204" pitchFamily="34" charset="0"/>
              </a:rPr>
              <a:t>A note about Wait lists </a:t>
            </a:r>
          </a:p>
          <a:p>
            <a:r>
              <a:rPr lang="en-US" sz="1200" b="0" dirty="0">
                <a:effectLst/>
                <a:latin typeface="Calibri" panose="020F0502020204030204" pitchFamily="34" charset="0"/>
                <a:ea typeface="Calibri" panose="020F0502020204030204" pitchFamily="34" charset="0"/>
              </a:rPr>
              <a:t>They are </a:t>
            </a:r>
            <a:r>
              <a:rPr lang="en-US" sz="1200" dirty="0">
                <a:effectLst/>
                <a:latin typeface="Calibri" panose="020F0502020204030204" pitchFamily="34" charset="0"/>
                <a:ea typeface="Calibri" panose="020F0502020204030204" pitchFamily="34" charset="0"/>
              </a:rPr>
              <a:t>put on all single term courses. The wait list capacity will be 10% of the overall capacity of the course. During restricted enrollment if the course has a reserve capacity on it and the student does not meet that reserve capacity (but does meet prerequisites), you can opt to join the wait list.  As stated above the reserves all expire on July 27 (12:01 am) this year. Once the reserve capacity expires, the students on the wait list will be enrolled into the class, provided there is space in the class.  </a:t>
            </a:r>
            <a:endParaRPr lang="en-CA"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Take a look at the Draft Timetable on our website that lists the courses that we will be offering in the fall &amp; winter terms as well as the course summaries that break down the learning outcomes &amp; expectations, texts and reading materials you will need, and the course evaluation.</a:t>
            </a:r>
          </a:p>
          <a:p>
            <a:endParaRPr lang="en-CA" dirty="0"/>
          </a:p>
        </p:txBody>
      </p:sp>
      <p:sp>
        <p:nvSpPr>
          <p:cNvPr id="4" name="Slide Number Placeholder 3"/>
          <p:cNvSpPr>
            <a:spLocks noGrp="1"/>
          </p:cNvSpPr>
          <p:nvPr>
            <p:ph type="sldNum" sz="quarter" idx="5"/>
          </p:nvPr>
        </p:nvSpPr>
        <p:spPr/>
        <p:txBody>
          <a:bodyPr/>
          <a:lstStyle/>
          <a:p>
            <a:fld id="{4FEAB339-7604-4561-B9A9-FF3BB3EB4E49}" type="slidenum">
              <a:rPr lang="en-CA" smtClean="0"/>
              <a:t>3</a:t>
            </a:fld>
            <a:endParaRPr lang="en-CA"/>
          </a:p>
        </p:txBody>
      </p:sp>
    </p:spTree>
    <p:extLst>
      <p:ext uri="{BB962C8B-B14F-4D97-AF65-F5344CB8AC3E}">
        <p14:creationId xmlns:p14="http://schemas.microsoft.com/office/powerpoint/2010/main" val="386673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first year was a common year, you can now choose which courses will fit with your chosen major – Health Studies!</a:t>
            </a:r>
          </a:p>
          <a:p>
            <a:br>
              <a:rPr lang="en-US" dirty="0"/>
            </a:br>
            <a:r>
              <a:rPr lang="en-US" dirty="0"/>
              <a:t>Degree requirements vary – it is your responsibility to know your requirements – BAH Major, Joint </a:t>
            </a:r>
            <a:r>
              <a:rPr lang="en-US" dirty="0" err="1"/>
              <a:t>Honours</a:t>
            </a:r>
            <a:r>
              <a:rPr lang="en-US" dirty="0"/>
              <a:t> (formerly medial), Minor</a:t>
            </a:r>
          </a:p>
          <a:p>
            <a:endParaRPr lang="en-US" dirty="0"/>
          </a:p>
          <a:p>
            <a:r>
              <a:rPr lang="en-US" dirty="0"/>
              <a:t>The next slide will show you what courses you will be taking during your second year.</a:t>
            </a:r>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4</a:t>
            </a:fld>
            <a:endParaRPr lang="en-CA"/>
          </a:p>
        </p:txBody>
      </p:sp>
    </p:spTree>
    <p:extLst>
      <p:ext uri="{BB962C8B-B14F-4D97-AF65-F5344CB8AC3E}">
        <p14:creationId xmlns:p14="http://schemas.microsoft.com/office/powerpoint/2010/main" val="143055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KNPE 251 may be substituted for any approved stats course – e.g., STAM 200</a:t>
            </a:r>
          </a:p>
        </p:txBody>
      </p:sp>
      <p:sp>
        <p:nvSpPr>
          <p:cNvPr id="4" name="Slide Number Placeholder 3"/>
          <p:cNvSpPr>
            <a:spLocks noGrp="1"/>
          </p:cNvSpPr>
          <p:nvPr>
            <p:ph type="sldNum" sz="quarter" idx="5"/>
          </p:nvPr>
        </p:nvSpPr>
        <p:spPr/>
        <p:txBody>
          <a:bodyPr/>
          <a:lstStyle/>
          <a:p>
            <a:fld id="{4FEAB339-7604-4561-B9A9-FF3BB3EB4E49}" type="slidenum">
              <a:rPr lang="en-CA" smtClean="0"/>
              <a:t>5</a:t>
            </a:fld>
            <a:endParaRPr lang="en-CA"/>
          </a:p>
        </p:txBody>
      </p:sp>
    </p:spTree>
    <p:extLst>
      <p:ext uri="{BB962C8B-B14F-4D97-AF65-F5344CB8AC3E}">
        <p14:creationId xmlns:p14="http://schemas.microsoft.com/office/powerpoint/2010/main" val="250706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KNPE 251 may be substituted for any approved stats course – e.g., STAM 200</a:t>
            </a:r>
          </a:p>
        </p:txBody>
      </p:sp>
      <p:sp>
        <p:nvSpPr>
          <p:cNvPr id="4" name="Slide Number Placeholder 3"/>
          <p:cNvSpPr>
            <a:spLocks noGrp="1"/>
          </p:cNvSpPr>
          <p:nvPr>
            <p:ph type="sldNum" sz="quarter" idx="5"/>
          </p:nvPr>
        </p:nvSpPr>
        <p:spPr/>
        <p:txBody>
          <a:bodyPr/>
          <a:lstStyle/>
          <a:p>
            <a:fld id="{4FEAB339-7604-4561-B9A9-FF3BB3EB4E49}" type="slidenum">
              <a:rPr lang="en-CA" smtClean="0"/>
              <a:t>6</a:t>
            </a:fld>
            <a:endParaRPr lang="en-CA"/>
          </a:p>
        </p:txBody>
      </p:sp>
    </p:spTree>
    <p:extLst>
      <p:ext uri="{BB962C8B-B14F-4D97-AF65-F5344CB8AC3E}">
        <p14:creationId xmlns:p14="http://schemas.microsoft.com/office/powerpoint/2010/main" val="102145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7</a:t>
            </a:fld>
            <a:endParaRPr lang="en-CA"/>
          </a:p>
        </p:txBody>
      </p:sp>
    </p:spTree>
    <p:extLst>
      <p:ext uri="{BB962C8B-B14F-4D97-AF65-F5344CB8AC3E}">
        <p14:creationId xmlns:p14="http://schemas.microsoft.com/office/powerpoint/2010/main" val="269237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8</a:t>
            </a:fld>
            <a:endParaRPr lang="en-CA"/>
          </a:p>
        </p:txBody>
      </p:sp>
    </p:spTree>
    <p:extLst>
      <p:ext uri="{BB962C8B-B14F-4D97-AF65-F5344CB8AC3E}">
        <p14:creationId xmlns:p14="http://schemas.microsoft.com/office/powerpoint/2010/main" val="345159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FEAB339-7604-4561-B9A9-FF3BB3EB4E49}" type="slidenum">
              <a:rPr lang="en-CA" smtClean="0"/>
              <a:t>9</a:t>
            </a:fld>
            <a:endParaRPr lang="en-CA"/>
          </a:p>
        </p:txBody>
      </p:sp>
    </p:spTree>
    <p:extLst>
      <p:ext uri="{BB962C8B-B14F-4D97-AF65-F5344CB8AC3E}">
        <p14:creationId xmlns:p14="http://schemas.microsoft.com/office/powerpoint/2010/main" val="66057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1F9A96A-CEC6-424D-B3B7-D80FE0C73178}" type="datetimeFigureOut">
              <a:rPr lang="en-CA" smtClean="0"/>
              <a:t>2022-07-06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136784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1F9A96A-CEC6-424D-B3B7-D80FE0C73178}" type="datetimeFigureOut">
              <a:rPr lang="en-CA" smtClean="0"/>
              <a:t>2022-07-06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100805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1F9A96A-CEC6-424D-B3B7-D80FE0C73178}" type="datetimeFigureOut">
              <a:rPr lang="en-CA" smtClean="0"/>
              <a:t>2022-07-06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231019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1F9A96A-CEC6-424D-B3B7-D80FE0C73178}" type="datetimeFigureOut">
              <a:rPr lang="en-CA" smtClean="0"/>
              <a:t>2022-07-06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127502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9A96A-CEC6-424D-B3B7-D80FE0C73178}" type="datetimeFigureOut">
              <a:rPr lang="en-CA" smtClean="0"/>
              <a:t>2022-07-06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50387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1F9A96A-CEC6-424D-B3B7-D80FE0C73178}" type="datetimeFigureOut">
              <a:rPr lang="en-CA" smtClean="0"/>
              <a:t>2022-07-06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309237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1F9A96A-CEC6-424D-B3B7-D80FE0C73178}" type="datetimeFigureOut">
              <a:rPr lang="en-CA" smtClean="0"/>
              <a:t>2022-07-06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272416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1F9A96A-CEC6-424D-B3B7-D80FE0C73178}" type="datetimeFigureOut">
              <a:rPr lang="en-CA" smtClean="0"/>
              <a:t>2022-07-06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196513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9A96A-CEC6-424D-B3B7-D80FE0C73178}" type="datetimeFigureOut">
              <a:rPr lang="en-CA" smtClean="0"/>
              <a:t>2022-07-06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110907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9A96A-CEC6-424D-B3B7-D80FE0C73178}" type="datetimeFigureOut">
              <a:rPr lang="en-CA" smtClean="0"/>
              <a:t>2022-07-06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319740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9A96A-CEC6-424D-B3B7-D80FE0C73178}" type="datetimeFigureOut">
              <a:rPr lang="en-CA" smtClean="0"/>
              <a:t>2022-07-06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276805-96C8-43CC-9767-CD5BFAA85979}" type="slidenum">
              <a:rPr lang="en-CA" smtClean="0"/>
              <a:t>‹#›</a:t>
            </a:fld>
            <a:endParaRPr lang="en-CA"/>
          </a:p>
        </p:txBody>
      </p:sp>
    </p:spTree>
    <p:extLst>
      <p:ext uri="{BB962C8B-B14F-4D97-AF65-F5344CB8AC3E}">
        <p14:creationId xmlns:p14="http://schemas.microsoft.com/office/powerpoint/2010/main" val="255176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9A96A-CEC6-424D-B3B7-D80FE0C73178}" type="datetimeFigureOut">
              <a:rPr lang="en-CA" smtClean="0"/>
              <a:t>2022-07-06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76805-96C8-43CC-9767-CD5BFAA85979}" type="slidenum">
              <a:rPr lang="en-CA" smtClean="0"/>
              <a:t>‹#›</a:t>
            </a:fld>
            <a:endParaRPr lang="en-CA"/>
          </a:p>
        </p:txBody>
      </p:sp>
    </p:spTree>
    <p:extLst>
      <p:ext uri="{BB962C8B-B14F-4D97-AF65-F5344CB8AC3E}">
        <p14:creationId xmlns:p14="http://schemas.microsoft.com/office/powerpoint/2010/main" val="138769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skhs.ugassist@queensu.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skhs.ugassit@queensu.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skhs.queensu.ca/prospective-students/undergraduate-studies/apply-now/health-studies/current-students/plan-requirements/"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C0F1CE54-3B05-4ADC-85ED-C1D662E2C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35742" y="2581815"/>
            <a:ext cx="3143941" cy="346656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rgbClr val="002060"/>
                </a:solidFill>
                <a:latin typeface="Myriad Pro Light"/>
                <a:ea typeface="+mj-ea"/>
                <a:cs typeface="+mj-cs"/>
              </a:rPr>
              <a:t>Registration for Health Studies students: </a:t>
            </a:r>
          </a:p>
          <a:p>
            <a:pPr algn="ctr">
              <a:lnSpc>
                <a:spcPct val="90000"/>
              </a:lnSpc>
              <a:spcBef>
                <a:spcPct val="0"/>
              </a:spcBef>
              <a:spcAft>
                <a:spcPts val="600"/>
              </a:spcAft>
            </a:pPr>
            <a:r>
              <a:rPr lang="en-US" sz="3200" b="1" kern="1200" dirty="0">
                <a:solidFill>
                  <a:srgbClr val="002060"/>
                </a:solidFill>
                <a:latin typeface="Myriad Pro Light"/>
                <a:ea typeface="+mj-ea"/>
                <a:cs typeface="+mj-cs"/>
              </a:rPr>
              <a:t>	</a:t>
            </a:r>
          </a:p>
          <a:p>
            <a:pPr algn="ctr">
              <a:lnSpc>
                <a:spcPct val="90000"/>
              </a:lnSpc>
              <a:spcBef>
                <a:spcPct val="0"/>
              </a:spcBef>
              <a:spcAft>
                <a:spcPts val="600"/>
              </a:spcAft>
            </a:pPr>
            <a:r>
              <a:rPr lang="en-US" sz="3200" b="1" kern="1200" dirty="0">
                <a:solidFill>
                  <a:srgbClr val="002060"/>
                </a:solidFill>
                <a:latin typeface="Myriad Pro Light"/>
                <a:ea typeface="+mj-ea"/>
                <a:cs typeface="+mj-cs"/>
              </a:rPr>
              <a:t>everything you need to know</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747" r="21996" b="-2"/>
          <a:stretch/>
        </p:blipFill>
        <p:spPr>
          <a:xfrm>
            <a:off x="20" y="-2"/>
            <a:ext cx="4546931" cy="6858002"/>
          </a:xfrm>
          <a:prstGeom prst="rect">
            <a:avLst/>
          </a:prstGeom>
        </p:spPr>
      </p:pic>
      <p:sp>
        <p:nvSpPr>
          <p:cNvPr id="25" name="Rectangle 24">
            <a:extLst>
              <a:ext uri="{FF2B5EF4-FFF2-40B4-BE49-F238E27FC236}">
                <a16:creationId xmlns:a16="http://schemas.microsoft.com/office/drawing/2014/main" id="{B3AD2845-9189-46E3-963D-B081E4316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819" y="2703119"/>
            <a:ext cx="3636153" cy="6400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4726E46-0A95-4CE6-80B3-2C7406BD5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9955" y="3396996"/>
            <a:ext cx="6858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7428E5-D0AF-40C6-B693-9A343B0B3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55254" y="3396996"/>
            <a:ext cx="6858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3953F0-F303-462C-9694-8849ED75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72" y="2059082"/>
            <a:ext cx="3997312" cy="6400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3F8EEBE-DACC-480B-BC3D-77D844164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0698" y="480512"/>
            <a:ext cx="3555815" cy="1295019"/>
          </a:xfrm>
          <a:prstGeom prst="rect">
            <a:avLst/>
          </a:prstGeom>
        </p:spPr>
      </p:pic>
      <p:sp>
        <p:nvSpPr>
          <p:cNvPr id="2" name="TextBox 1">
            <a:extLst>
              <a:ext uri="{FF2B5EF4-FFF2-40B4-BE49-F238E27FC236}">
                <a16:creationId xmlns:a16="http://schemas.microsoft.com/office/drawing/2014/main" id="{45E44947-9DE0-4430-9FEC-C0B2B5B5CED0}"/>
              </a:ext>
            </a:extLst>
          </p:cNvPr>
          <p:cNvSpPr txBox="1"/>
          <p:nvPr/>
        </p:nvSpPr>
        <p:spPr>
          <a:xfrm>
            <a:off x="5005137" y="480512"/>
            <a:ext cx="2882674" cy="149271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yriad Pro Light"/>
                <a:ea typeface="+mn-ea"/>
                <a:cs typeface="+mn-cs"/>
              </a:rPr>
              <a:t>Anna van der Meulen, SKHS Undergraduate Chair</a:t>
            </a: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dirty="0">
              <a:solidFill>
                <a:srgbClr val="002060"/>
              </a:solidFill>
              <a:latin typeface="Myriad Pro Light"/>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yriad Pro Light"/>
                <a:ea typeface="+mn-ea"/>
                <a:cs typeface="+mn-cs"/>
              </a:rPr>
              <a:t>Vanessa McCourt, Academic Advisor</a:t>
            </a:r>
          </a:p>
        </p:txBody>
      </p:sp>
      <p:pic>
        <p:nvPicPr>
          <p:cNvPr id="6" name="Picture 5">
            <a:extLst>
              <a:ext uri="{FF2B5EF4-FFF2-40B4-BE49-F238E27FC236}">
                <a16:creationId xmlns:a16="http://schemas.microsoft.com/office/drawing/2014/main" id="{99775AA7-F92B-472C-BEA7-F409F18809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951" y="2767126"/>
            <a:ext cx="3605299" cy="4090874"/>
          </a:xfrm>
          <a:prstGeom prst="rect">
            <a:avLst/>
          </a:prstGeom>
        </p:spPr>
      </p:pic>
    </p:spTree>
    <p:extLst>
      <p:ext uri="{BB962C8B-B14F-4D97-AF65-F5344CB8AC3E}">
        <p14:creationId xmlns:p14="http://schemas.microsoft.com/office/powerpoint/2010/main" val="349817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001657" y="2659427"/>
            <a:ext cx="7038109" cy="1700784"/>
          </a:xfrm>
          <a:prstGeom prst="rect">
            <a:avLst/>
          </a:prstGeom>
        </p:spPr>
      </p:pic>
      <p:sp>
        <p:nvSpPr>
          <p:cNvPr id="5" name="TextBox 4"/>
          <p:cNvSpPr txBox="1"/>
          <p:nvPr/>
        </p:nvSpPr>
        <p:spPr>
          <a:xfrm>
            <a:off x="720436" y="147782"/>
            <a:ext cx="11388438" cy="2739211"/>
          </a:xfrm>
          <a:prstGeom prst="rect">
            <a:avLst/>
          </a:prstGeom>
          <a:noFill/>
        </p:spPr>
        <p:txBody>
          <a:bodyPr wrap="square" rtlCol="0">
            <a:spAutoFit/>
          </a:bodyPr>
          <a:lstStyle/>
          <a:p>
            <a:r>
              <a:rPr lang="en-CA" sz="3200" dirty="0">
                <a:solidFill>
                  <a:srgbClr val="002060"/>
                </a:solidFill>
                <a:latin typeface="Myriad Pro Light" panose="020B0403030403020204" pitchFamily="34" charset="0"/>
              </a:rPr>
              <a:t>Using your </a:t>
            </a:r>
            <a:r>
              <a:rPr lang="en-CA" sz="4400" b="1" dirty="0">
                <a:solidFill>
                  <a:srgbClr val="002060"/>
                </a:solidFill>
                <a:latin typeface="Myriad Pro Light" panose="020B0403030403020204" pitchFamily="34" charset="0"/>
              </a:rPr>
              <a:t>Progress Report </a:t>
            </a:r>
            <a:r>
              <a:rPr lang="en-CA" sz="3200" dirty="0">
                <a:solidFill>
                  <a:srgbClr val="002060"/>
                </a:solidFill>
                <a:latin typeface="Myriad Pro Light" panose="020B0403030403020204" pitchFamily="34" charset="0"/>
              </a:rPr>
              <a:t>to track your progress through your degree </a:t>
            </a:r>
          </a:p>
          <a:p>
            <a:r>
              <a:rPr lang="en-CA" sz="3200" dirty="0">
                <a:solidFill>
                  <a:schemeClr val="bg1">
                    <a:lumMod val="50000"/>
                  </a:schemeClr>
                </a:solidFill>
                <a:latin typeface="Myriad Pro Light" panose="020B0403030403020204" pitchFamily="34" charset="0"/>
              </a:rPr>
              <a:t>	</a:t>
            </a:r>
          </a:p>
          <a:p>
            <a:endParaRPr lang="en-CA" sz="3200" dirty="0">
              <a:solidFill>
                <a:schemeClr val="bg1">
                  <a:lumMod val="50000"/>
                </a:schemeClr>
              </a:solidFill>
              <a:latin typeface="Myriad Pro Light" panose="020B0403030403020204" pitchFamily="34" charset="0"/>
            </a:endParaRPr>
          </a:p>
          <a:p>
            <a:endParaRPr lang="en-CA" sz="3200" dirty="0">
              <a:solidFill>
                <a:schemeClr val="bg1">
                  <a:lumMod val="50000"/>
                </a:schemeClr>
              </a:solidFill>
              <a:latin typeface="Myriad Pro Light" panose="020B0403030403020204" pitchFamily="34" charset="0"/>
            </a:endParaRPr>
          </a:p>
        </p:txBody>
      </p:sp>
      <p:pic>
        <p:nvPicPr>
          <p:cNvPr id="1026" name="Picture 2">
            <a:extLst>
              <a:ext uri="{FF2B5EF4-FFF2-40B4-BE49-F238E27FC236}">
                <a16:creationId xmlns:a16="http://schemas.microsoft.com/office/drawing/2014/main" id="{9F7AC0A5-6051-FB8A-872B-7E3C50E6C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390" y="1452768"/>
            <a:ext cx="9290974" cy="5266686"/>
          </a:xfrm>
          <a:prstGeom prst="rect">
            <a:avLst/>
          </a:prstGeom>
          <a:noFill/>
          <a:ln w="19050">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6D9059B-E06A-96D7-4F63-F8CA7A0EF775}"/>
              </a:ext>
            </a:extLst>
          </p:cNvPr>
          <p:cNvSpPr/>
          <p:nvPr/>
        </p:nvSpPr>
        <p:spPr>
          <a:xfrm>
            <a:off x="6762972" y="4987635"/>
            <a:ext cx="1485101" cy="1091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9568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001657" y="2659427"/>
            <a:ext cx="7038109" cy="1700784"/>
          </a:xfrm>
          <a:prstGeom prst="rect">
            <a:avLst/>
          </a:prstGeom>
        </p:spPr>
      </p:pic>
      <p:sp>
        <p:nvSpPr>
          <p:cNvPr id="5" name="TextBox 4"/>
          <p:cNvSpPr txBox="1"/>
          <p:nvPr/>
        </p:nvSpPr>
        <p:spPr>
          <a:xfrm>
            <a:off x="720436" y="147782"/>
            <a:ext cx="11388438" cy="2739211"/>
          </a:xfrm>
          <a:prstGeom prst="rect">
            <a:avLst/>
          </a:prstGeom>
          <a:solidFill>
            <a:schemeClr val="bg1"/>
          </a:solidFill>
        </p:spPr>
        <p:txBody>
          <a:bodyPr wrap="square" rtlCol="0">
            <a:spAutoFit/>
          </a:bodyPr>
          <a:lstStyle/>
          <a:p>
            <a:r>
              <a:rPr lang="en-CA" sz="3200" dirty="0">
                <a:solidFill>
                  <a:srgbClr val="002060"/>
                </a:solidFill>
                <a:latin typeface="Myriad Pro Light" panose="020B0403030403020204" pitchFamily="34" charset="0"/>
              </a:rPr>
              <a:t>Using your </a:t>
            </a:r>
            <a:r>
              <a:rPr lang="en-CA" sz="4400" b="1" dirty="0">
                <a:solidFill>
                  <a:srgbClr val="002060"/>
                </a:solidFill>
                <a:latin typeface="Myriad Pro Light" panose="020B0403030403020204" pitchFamily="34" charset="0"/>
              </a:rPr>
              <a:t>Progress Report </a:t>
            </a:r>
            <a:r>
              <a:rPr lang="en-CA" sz="3200" dirty="0">
                <a:solidFill>
                  <a:srgbClr val="002060"/>
                </a:solidFill>
                <a:latin typeface="Myriad Pro Light" panose="020B0403030403020204" pitchFamily="34" charset="0"/>
              </a:rPr>
              <a:t>to track your progress through your degree </a:t>
            </a:r>
          </a:p>
          <a:p>
            <a:r>
              <a:rPr lang="en-CA" sz="3200" dirty="0">
                <a:solidFill>
                  <a:schemeClr val="bg1">
                    <a:lumMod val="50000"/>
                  </a:schemeClr>
                </a:solidFill>
                <a:latin typeface="Myriad Pro Light" panose="020B0403030403020204" pitchFamily="34" charset="0"/>
              </a:rPr>
              <a:t>	</a:t>
            </a:r>
          </a:p>
          <a:p>
            <a:endParaRPr lang="en-CA" sz="3200" dirty="0">
              <a:solidFill>
                <a:schemeClr val="bg1">
                  <a:lumMod val="50000"/>
                </a:schemeClr>
              </a:solidFill>
              <a:latin typeface="Myriad Pro Light" panose="020B0403030403020204" pitchFamily="34" charset="0"/>
            </a:endParaRPr>
          </a:p>
          <a:p>
            <a:endParaRPr lang="en-CA" sz="3200" dirty="0">
              <a:solidFill>
                <a:schemeClr val="bg1">
                  <a:lumMod val="50000"/>
                </a:schemeClr>
              </a:solidFill>
              <a:latin typeface="Myriad Pro Light" panose="020B0403030403020204" pitchFamily="34" charset="0"/>
            </a:endParaRPr>
          </a:p>
        </p:txBody>
      </p:sp>
      <p:pic>
        <p:nvPicPr>
          <p:cNvPr id="2050" name="Picture 2">
            <a:extLst>
              <a:ext uri="{FF2B5EF4-FFF2-40B4-BE49-F238E27FC236}">
                <a16:creationId xmlns:a16="http://schemas.microsoft.com/office/drawing/2014/main" id="{F472278E-5D6B-175A-E0E7-25CE761F8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199" y="1582073"/>
            <a:ext cx="9744365" cy="48916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75978F1-CF68-D0D9-1E36-08765F639612}"/>
              </a:ext>
            </a:extLst>
          </p:cNvPr>
          <p:cNvCxnSpPr/>
          <p:nvPr/>
        </p:nvCxnSpPr>
        <p:spPr>
          <a:xfrm>
            <a:off x="966008" y="1865745"/>
            <a:ext cx="720437" cy="267855"/>
          </a:xfrm>
          <a:prstGeom prst="straightConnector1">
            <a:avLst/>
          </a:prstGeom>
          <a:ln w="1047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6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690" b="6667"/>
          <a:stretch/>
        </p:blipFill>
        <p:spPr>
          <a:xfrm>
            <a:off x="0" y="0"/>
            <a:ext cx="12192000" cy="6879771"/>
          </a:xfrm>
          <a:prstGeom prst="rect">
            <a:avLst/>
          </a:prstGeom>
        </p:spPr>
      </p:pic>
      <p:sp>
        <p:nvSpPr>
          <p:cNvPr id="3" name="TextBox 2"/>
          <p:cNvSpPr txBox="1"/>
          <p:nvPr/>
        </p:nvSpPr>
        <p:spPr>
          <a:xfrm>
            <a:off x="128147" y="859589"/>
            <a:ext cx="4118999" cy="1569660"/>
          </a:xfrm>
          <a:prstGeom prst="rect">
            <a:avLst/>
          </a:prstGeom>
          <a:noFill/>
        </p:spPr>
        <p:txBody>
          <a:bodyPr wrap="square" rtlCol="0">
            <a:spAutoFit/>
          </a:bodyPr>
          <a:lstStyle/>
          <a:p>
            <a:r>
              <a:rPr lang="en-CA" sz="3200" b="1" dirty="0">
                <a:solidFill>
                  <a:srgbClr val="002060"/>
                </a:solidFill>
                <a:latin typeface="Myriad Pro"/>
              </a:rPr>
              <a:t>What electives should I choose? </a:t>
            </a:r>
          </a:p>
          <a:p>
            <a:endParaRPr lang="en-CA" sz="3200" dirty="0">
              <a:solidFill>
                <a:srgbClr val="002060"/>
              </a:solidFill>
              <a:latin typeface="Myriad Pro Light" panose="020B0403030403020204" pitchFamily="34" charset="0"/>
            </a:endParaRPr>
          </a:p>
        </p:txBody>
      </p:sp>
    </p:spTree>
    <p:extLst>
      <p:ext uri="{BB962C8B-B14F-4D97-AF65-F5344CB8AC3E}">
        <p14:creationId xmlns:p14="http://schemas.microsoft.com/office/powerpoint/2010/main" val="389215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2DF5F55-9ABD-55DC-4C42-E65C461DE618}"/>
              </a:ext>
            </a:extLst>
          </p:cNvPr>
          <p:cNvSpPr/>
          <p:nvPr/>
        </p:nvSpPr>
        <p:spPr>
          <a:xfrm>
            <a:off x="5112327" y="2625538"/>
            <a:ext cx="1967345" cy="1865291"/>
          </a:xfrm>
          <a:prstGeom prst="ellipse">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solidFill>
                  <a:schemeClr val="tx2"/>
                </a:solidFill>
                <a:latin typeface="Myriad Pro" panose="020B0503030403020204"/>
              </a:rPr>
              <a:t>STRENGTH ZONE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4914199"/>
            <a:ext cx="12187767" cy="1700784"/>
          </a:xfrm>
          <a:prstGeom prst="rect">
            <a:avLst/>
          </a:prstGeom>
        </p:spPr>
      </p:pic>
      <p:sp>
        <p:nvSpPr>
          <p:cNvPr id="12" name="TextBox 11"/>
          <p:cNvSpPr txBox="1"/>
          <p:nvPr/>
        </p:nvSpPr>
        <p:spPr>
          <a:xfrm>
            <a:off x="870856" y="358019"/>
            <a:ext cx="4322402" cy="769441"/>
          </a:xfrm>
          <a:prstGeom prst="rect">
            <a:avLst/>
          </a:prstGeom>
          <a:noFill/>
        </p:spPr>
        <p:txBody>
          <a:bodyPr wrap="none" rtlCol="0">
            <a:spAutoFit/>
          </a:bodyPr>
          <a:lstStyle/>
          <a:p>
            <a:r>
              <a:rPr lang="en-CA" sz="3600" dirty="0">
                <a:solidFill>
                  <a:srgbClr val="F8B62C"/>
                </a:solidFill>
                <a:latin typeface="Myriad Pro Light" panose="020B0403030403020204" pitchFamily="34" charset="0"/>
              </a:rPr>
              <a:t>Know </a:t>
            </a:r>
            <a:r>
              <a:rPr lang="en-CA" sz="4400" dirty="0">
                <a:solidFill>
                  <a:srgbClr val="F8B62C"/>
                </a:solidFill>
                <a:latin typeface="Myriad Pro Light" panose="020B0403030403020204" pitchFamily="34" charset="0"/>
              </a:rPr>
              <a:t>your</a:t>
            </a:r>
            <a:r>
              <a:rPr lang="en-CA" sz="3600" dirty="0">
                <a:solidFill>
                  <a:srgbClr val="F8B62C"/>
                </a:solidFill>
                <a:latin typeface="Myriad Pro Light" panose="020B0403030403020204" pitchFamily="34" charset="0"/>
              </a:rPr>
              <a:t> </a:t>
            </a:r>
            <a:r>
              <a:rPr lang="en-CA" sz="3600" b="1" dirty="0">
                <a:solidFill>
                  <a:srgbClr val="F8B62C"/>
                </a:solidFill>
                <a:latin typeface="Myriad Pro Light" panose="020B0403030403020204" pitchFamily="34" charset="0"/>
              </a:rPr>
              <a:t>strengths</a:t>
            </a:r>
            <a:endParaRPr lang="en-CA" sz="3600" b="1" dirty="0">
              <a:solidFill>
                <a:srgbClr val="F8B62C"/>
              </a:solidFill>
              <a:latin typeface="Myriad Pro" panose="020B0503030403020204" pitchFamily="34" charset="0"/>
            </a:endParaRPr>
          </a:p>
        </p:txBody>
      </p:sp>
      <p:sp>
        <p:nvSpPr>
          <p:cNvPr id="7" name="TextBox 6">
            <a:extLst>
              <a:ext uri="{FF2B5EF4-FFF2-40B4-BE49-F238E27FC236}">
                <a16:creationId xmlns:a16="http://schemas.microsoft.com/office/drawing/2014/main" id="{417A670E-9EB4-452E-B216-B91FF6E3403E}"/>
              </a:ext>
            </a:extLst>
          </p:cNvPr>
          <p:cNvSpPr txBox="1"/>
          <p:nvPr/>
        </p:nvSpPr>
        <p:spPr>
          <a:xfrm>
            <a:off x="1203159" y="2322095"/>
            <a:ext cx="2514600" cy="21687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200" dirty="0">
                <a:solidFill>
                  <a:prstClr val="white">
                    <a:lumMod val="50000"/>
                  </a:prstClr>
                </a:solidFill>
                <a:latin typeface="Myriad Pro Light" panose="020B0403030403020204" pitchFamily="34" charset="0"/>
              </a:rPr>
              <a:t>i</a:t>
            </a:r>
            <a:r>
              <a:rPr kumimoji="0" lang="en-CA" sz="3200" i="0" u="none" strike="noStrike" kern="1200" cap="none" spc="0" normalizeH="0" baseline="0" noProof="0" dirty="0" err="1">
                <a:ln>
                  <a:noFill/>
                </a:ln>
                <a:solidFill>
                  <a:prstClr val="white">
                    <a:lumMod val="50000"/>
                  </a:prstClr>
                </a:solidFill>
                <a:effectLst/>
                <a:uLnTx/>
                <a:uFillTx/>
                <a:latin typeface="Myriad Pro Light" panose="020B0403030403020204" pitchFamily="34" charset="0"/>
                <a:ea typeface="+mn-ea"/>
                <a:cs typeface="+mn-cs"/>
              </a:rPr>
              <a:t>nterests</a:t>
            </a:r>
            <a:endParaRPr kumimoji="0" lang="en-CA" sz="320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3200" dirty="0">
                <a:solidFill>
                  <a:prstClr val="white">
                    <a:lumMod val="50000"/>
                  </a:prstClr>
                </a:solidFill>
                <a:latin typeface="Myriad Pro Light" panose="020B0403030403020204" pitchFamily="34" charset="0"/>
              </a:rPr>
              <a:t>engagement</a:t>
            </a:r>
            <a:endPar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passion</a:t>
            </a:r>
          </a:p>
        </p:txBody>
      </p:sp>
      <p:sp>
        <p:nvSpPr>
          <p:cNvPr id="4" name="TextBox 3">
            <a:extLst>
              <a:ext uri="{FF2B5EF4-FFF2-40B4-BE49-F238E27FC236}">
                <a16:creationId xmlns:a16="http://schemas.microsoft.com/office/drawing/2014/main" id="{32632A9A-C617-4332-8AE2-B685504D7847}"/>
              </a:ext>
            </a:extLst>
          </p:cNvPr>
          <p:cNvSpPr txBox="1"/>
          <p:nvPr/>
        </p:nvSpPr>
        <p:spPr>
          <a:xfrm>
            <a:off x="8728363" y="2322094"/>
            <a:ext cx="258618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strengths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3200" dirty="0">
                <a:solidFill>
                  <a:prstClr val="white">
                    <a:lumMod val="50000"/>
                  </a:prstClr>
                </a:solidFill>
                <a:latin typeface="Myriad Pro Light" panose="020B0403030403020204" pitchFamily="34" charset="0"/>
              </a:rPr>
              <a:t>competencies</a:t>
            </a:r>
            <a:endPar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p:txBody>
      </p:sp>
      <p:sp>
        <p:nvSpPr>
          <p:cNvPr id="5" name="Arrow: Right 4">
            <a:extLst>
              <a:ext uri="{FF2B5EF4-FFF2-40B4-BE49-F238E27FC236}">
                <a16:creationId xmlns:a16="http://schemas.microsoft.com/office/drawing/2014/main" id="{490376A6-233D-448D-AD26-CF69CE170E45}"/>
              </a:ext>
            </a:extLst>
          </p:cNvPr>
          <p:cNvSpPr/>
          <p:nvPr/>
        </p:nvSpPr>
        <p:spPr>
          <a:xfrm rot="10800000">
            <a:off x="6910875" y="3022600"/>
            <a:ext cx="1563368" cy="10160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2060"/>
              </a:solidFill>
            </a:endParaRPr>
          </a:p>
        </p:txBody>
      </p:sp>
      <p:sp>
        <p:nvSpPr>
          <p:cNvPr id="10" name="Arrow: Right 9">
            <a:extLst>
              <a:ext uri="{FF2B5EF4-FFF2-40B4-BE49-F238E27FC236}">
                <a16:creationId xmlns:a16="http://schemas.microsoft.com/office/drawing/2014/main" id="{64072C0F-A1FD-463B-AFC3-212E74581785}"/>
              </a:ext>
            </a:extLst>
          </p:cNvPr>
          <p:cNvSpPr/>
          <p:nvPr/>
        </p:nvSpPr>
        <p:spPr>
          <a:xfrm rot="10800000" flipH="1">
            <a:off x="3750949" y="3022600"/>
            <a:ext cx="1563367" cy="10160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2060"/>
              </a:solidFill>
            </a:endParaRPr>
          </a:p>
        </p:txBody>
      </p:sp>
    </p:spTree>
    <p:extLst>
      <p:ext uri="{BB962C8B-B14F-4D97-AF65-F5344CB8AC3E}">
        <p14:creationId xmlns:p14="http://schemas.microsoft.com/office/powerpoint/2010/main" val="271793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6312" y="2578608"/>
            <a:ext cx="6858000" cy="1700784"/>
          </a:xfrm>
          <a:prstGeom prst="rect">
            <a:avLst/>
          </a:prstGeom>
        </p:spPr>
      </p:pic>
      <p:sp>
        <p:nvSpPr>
          <p:cNvPr id="3" name="TextBox 2"/>
          <p:cNvSpPr txBox="1"/>
          <p:nvPr/>
        </p:nvSpPr>
        <p:spPr>
          <a:xfrm>
            <a:off x="871084" y="193964"/>
            <a:ext cx="4384729" cy="1107996"/>
          </a:xfrm>
          <a:prstGeom prst="rect">
            <a:avLst/>
          </a:prstGeom>
          <a:noFill/>
        </p:spPr>
        <p:txBody>
          <a:bodyPr wrap="square" rtlCol="0">
            <a:spAutoFit/>
          </a:bodyPr>
          <a:lstStyle/>
          <a:p>
            <a:r>
              <a:rPr lang="en-CA" sz="6600" b="1" dirty="0">
                <a:solidFill>
                  <a:srgbClr val="F8B62C"/>
                </a:solidFill>
                <a:latin typeface="Myriad Pro Light" panose="020B0403030403020204" pitchFamily="34" charset="0"/>
              </a:rPr>
              <a:t>Hands On</a:t>
            </a:r>
          </a:p>
        </p:txBody>
      </p:sp>
      <p:sp>
        <p:nvSpPr>
          <p:cNvPr id="4" name="TextBox 3"/>
          <p:cNvSpPr txBox="1"/>
          <p:nvPr/>
        </p:nvSpPr>
        <p:spPr>
          <a:xfrm>
            <a:off x="1487055" y="1185207"/>
            <a:ext cx="8752153" cy="1323439"/>
          </a:xfrm>
          <a:prstGeom prst="rect">
            <a:avLst/>
          </a:prstGeom>
          <a:noFill/>
        </p:spPr>
        <p:txBody>
          <a:bodyPr wrap="square" rtlCol="0">
            <a:spAutoFit/>
          </a:bodyPr>
          <a:lstStyle/>
          <a:p>
            <a:r>
              <a:rPr lang="en-US" sz="8000" dirty="0">
                <a:solidFill>
                  <a:srgbClr val="F8B62C"/>
                </a:solidFill>
                <a:latin typeface="Myriad Pro Light" panose="020B0403030403020204" pitchFamily="34" charset="0"/>
              </a:rPr>
              <a:t>O</a:t>
            </a:r>
            <a:r>
              <a:rPr lang="en-CA" sz="8000" dirty="0" err="1">
                <a:solidFill>
                  <a:srgbClr val="F8B62C"/>
                </a:solidFill>
                <a:latin typeface="Myriad Pro Light" panose="020B0403030403020204" pitchFamily="34" charset="0"/>
              </a:rPr>
              <a:t>pportunities</a:t>
            </a:r>
            <a:endParaRPr lang="en-CA" dirty="0">
              <a:solidFill>
                <a:srgbClr val="F8B62C"/>
              </a:solidFill>
              <a:latin typeface="Myriad Pro Light" panose="020B0403030403020204" pitchFamily="34" charset="0"/>
            </a:endParaRPr>
          </a:p>
        </p:txBody>
      </p:sp>
      <p:sp>
        <p:nvSpPr>
          <p:cNvPr id="5" name="TextBox 4"/>
          <p:cNvSpPr txBox="1"/>
          <p:nvPr/>
        </p:nvSpPr>
        <p:spPr>
          <a:xfrm>
            <a:off x="5985163" y="2905925"/>
            <a:ext cx="5772727" cy="1938992"/>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DIPA – certificate in Disability &amp; Physical Activity</a:t>
            </a: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HLTH 300- Community Based Practicum</a:t>
            </a: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KNPE 337 - Physical Activity for Children &amp; Youth (take HLTH 270 as pre-requisite)</a:t>
            </a:r>
          </a:p>
        </p:txBody>
      </p:sp>
      <p:pic>
        <p:nvPicPr>
          <p:cNvPr id="7" name="Picture 6" descr="A person in a wheelchair in a gym&#10;&#10;Description automatically generated with low confidence">
            <a:extLst>
              <a:ext uri="{FF2B5EF4-FFF2-40B4-BE49-F238E27FC236}">
                <a16:creationId xmlns:a16="http://schemas.microsoft.com/office/drawing/2014/main" id="{E90034EF-30E2-0B77-4C79-CFA6689D9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236" y="3260716"/>
            <a:ext cx="3168073" cy="2213408"/>
          </a:xfrm>
          <a:prstGeom prst="rect">
            <a:avLst/>
          </a:prstGeom>
          <a:ln>
            <a:noFill/>
          </a:ln>
          <a:effectLst>
            <a:softEdge rad="112500"/>
          </a:effectLst>
        </p:spPr>
      </p:pic>
    </p:spTree>
    <p:extLst>
      <p:ext uri="{BB962C8B-B14F-4D97-AF65-F5344CB8AC3E}">
        <p14:creationId xmlns:p14="http://schemas.microsoft.com/office/powerpoint/2010/main" val="424660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6312" y="2578608"/>
            <a:ext cx="6858000" cy="1700784"/>
          </a:xfrm>
          <a:prstGeom prst="rect">
            <a:avLst/>
          </a:prstGeom>
        </p:spPr>
      </p:pic>
      <p:sp>
        <p:nvSpPr>
          <p:cNvPr id="3" name="TextBox 2"/>
          <p:cNvSpPr txBox="1"/>
          <p:nvPr/>
        </p:nvSpPr>
        <p:spPr>
          <a:xfrm>
            <a:off x="1283856" y="332509"/>
            <a:ext cx="9328726" cy="1107996"/>
          </a:xfrm>
          <a:prstGeom prst="rect">
            <a:avLst/>
          </a:prstGeom>
          <a:noFill/>
        </p:spPr>
        <p:txBody>
          <a:bodyPr wrap="square" rtlCol="0">
            <a:spAutoFit/>
          </a:bodyPr>
          <a:lstStyle/>
          <a:p>
            <a:r>
              <a:rPr lang="en-CA" sz="6600" b="1" dirty="0">
                <a:solidFill>
                  <a:srgbClr val="F8B62C"/>
                </a:solidFill>
                <a:latin typeface="Myriad Pro Light" panose="020B0403030403020204" pitchFamily="34" charset="0"/>
              </a:rPr>
              <a:t>Registering for classes</a:t>
            </a:r>
          </a:p>
        </p:txBody>
      </p:sp>
      <p:sp>
        <p:nvSpPr>
          <p:cNvPr id="6" name="TextBox 5">
            <a:extLst>
              <a:ext uri="{FF2B5EF4-FFF2-40B4-BE49-F238E27FC236}">
                <a16:creationId xmlns:a16="http://schemas.microsoft.com/office/drawing/2014/main" id="{A6A7B5EC-3C61-ADC8-8A79-4A01176B59AB}"/>
              </a:ext>
            </a:extLst>
          </p:cNvPr>
          <p:cNvSpPr txBox="1"/>
          <p:nvPr/>
        </p:nvSpPr>
        <p:spPr>
          <a:xfrm>
            <a:off x="2438401" y="1690255"/>
            <a:ext cx="8442036" cy="707886"/>
          </a:xfrm>
          <a:prstGeom prst="rect">
            <a:avLst/>
          </a:prstGeom>
          <a:noFill/>
        </p:spPr>
        <p:txBody>
          <a:bodyPr wrap="square" rtlCol="0">
            <a:spAutoFit/>
          </a:bodyPr>
          <a:lstStyle/>
          <a:p>
            <a:r>
              <a:rPr lang="en-CA" sz="2000" dirty="0">
                <a:solidFill>
                  <a:srgbClr val="002060"/>
                </a:solidFill>
                <a:latin typeface="Myriad Pro" panose="020B0503030403020204"/>
              </a:rPr>
              <a:t>July 11 you can see your registration appointment time in SOLUS and can add courses to your shopping cart! </a:t>
            </a:r>
          </a:p>
        </p:txBody>
      </p:sp>
      <p:pic>
        <p:nvPicPr>
          <p:cNvPr id="3074" name="Picture 2">
            <a:extLst>
              <a:ext uri="{FF2B5EF4-FFF2-40B4-BE49-F238E27FC236}">
                <a16:creationId xmlns:a16="http://schemas.microsoft.com/office/drawing/2014/main" id="{BAD541E3-A8F0-1A60-D98A-522905BF0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045" y="2495550"/>
            <a:ext cx="7686675" cy="43624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A7F23AFB-CF74-B7CC-5264-8CE35644AA7B}"/>
              </a:ext>
            </a:extLst>
          </p:cNvPr>
          <p:cNvSpPr/>
          <p:nvPr/>
        </p:nvSpPr>
        <p:spPr>
          <a:xfrm>
            <a:off x="9014692" y="2780146"/>
            <a:ext cx="1524000" cy="115454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973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33465" y="2578608"/>
            <a:ext cx="6858000" cy="1700784"/>
          </a:xfrm>
          <a:prstGeom prst="rect">
            <a:avLst/>
          </a:prstGeom>
        </p:spPr>
      </p:pic>
      <p:sp>
        <p:nvSpPr>
          <p:cNvPr id="3" name="TextBox 2"/>
          <p:cNvSpPr txBox="1"/>
          <p:nvPr/>
        </p:nvSpPr>
        <p:spPr>
          <a:xfrm>
            <a:off x="1029823" y="1790094"/>
            <a:ext cx="3461204" cy="1107996"/>
          </a:xfrm>
          <a:prstGeom prst="rect">
            <a:avLst/>
          </a:prstGeom>
          <a:noFill/>
        </p:spPr>
        <p:txBody>
          <a:bodyPr wrap="none" rtlCol="0">
            <a:spAutoFit/>
          </a:bodyPr>
          <a:lstStyle/>
          <a:p>
            <a:r>
              <a:rPr lang="en-CA" sz="6600" b="1" dirty="0">
                <a:solidFill>
                  <a:srgbClr val="F8B62C"/>
                </a:solidFill>
                <a:latin typeface="Myriad Pro Light" panose="020B0403030403020204" pitchFamily="34" charset="0"/>
              </a:rPr>
              <a:t>Things to</a:t>
            </a:r>
          </a:p>
        </p:txBody>
      </p:sp>
      <p:sp>
        <p:nvSpPr>
          <p:cNvPr id="4" name="TextBox 3"/>
          <p:cNvSpPr txBox="1"/>
          <p:nvPr/>
        </p:nvSpPr>
        <p:spPr>
          <a:xfrm>
            <a:off x="2405087" y="2428723"/>
            <a:ext cx="4654159" cy="1323439"/>
          </a:xfrm>
          <a:prstGeom prst="rect">
            <a:avLst/>
          </a:prstGeom>
          <a:noFill/>
        </p:spPr>
        <p:txBody>
          <a:bodyPr wrap="none" rtlCol="0">
            <a:spAutoFit/>
          </a:bodyPr>
          <a:lstStyle/>
          <a:p>
            <a:r>
              <a:rPr lang="en-CA" sz="8000" dirty="0">
                <a:solidFill>
                  <a:srgbClr val="F8B62C"/>
                </a:solidFill>
                <a:latin typeface="Myriad Pro Light" panose="020B0403030403020204" pitchFamily="34" charset="0"/>
              </a:rPr>
              <a:t>remember</a:t>
            </a:r>
            <a:endParaRPr lang="en-CA" dirty="0">
              <a:solidFill>
                <a:srgbClr val="F8B62C"/>
              </a:solidFill>
              <a:latin typeface="Myriad Pro Light" panose="020B0403030403020204" pitchFamily="34" charset="0"/>
            </a:endParaRPr>
          </a:p>
        </p:txBody>
      </p:sp>
      <p:sp>
        <p:nvSpPr>
          <p:cNvPr id="5" name="TextBox 4"/>
          <p:cNvSpPr txBox="1"/>
          <p:nvPr/>
        </p:nvSpPr>
        <p:spPr>
          <a:xfrm>
            <a:off x="7392698" y="433137"/>
            <a:ext cx="4654159" cy="6740307"/>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Use your queensu.ca email (include your full name, student #, program &amp; year)</a:t>
            </a:r>
          </a:p>
          <a:p>
            <a:endParaRPr lang="en-CA" sz="2400" dirty="0">
              <a:solidFill>
                <a:schemeClr val="bg1">
                  <a:lumMod val="50000"/>
                </a:schemeClr>
              </a:solidFill>
              <a:latin typeface="Myriad Pro Light" panose="020B0403030403020204" pitchFamily="34" charset="0"/>
            </a:endParaRP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Read through Issue 1 of the UG Newsletter (June 24)</a:t>
            </a:r>
          </a:p>
          <a:p>
            <a:endParaRPr lang="en-CA" sz="2400" dirty="0">
              <a:solidFill>
                <a:schemeClr val="bg1">
                  <a:lumMod val="50000"/>
                </a:schemeClr>
              </a:solidFill>
              <a:latin typeface="Myriad Pro Light" panose="020B0403030403020204" pitchFamily="34" charset="0"/>
            </a:endParaRP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Select your electives</a:t>
            </a:r>
          </a:p>
          <a:p>
            <a:endParaRPr lang="en-CA" sz="2400" dirty="0">
              <a:solidFill>
                <a:schemeClr val="bg1">
                  <a:lumMod val="50000"/>
                </a:schemeClr>
              </a:solidFill>
              <a:latin typeface="Myriad Pro Light" panose="020B0403030403020204" pitchFamily="34" charset="0"/>
            </a:endParaRP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Be prepared for your enrollment time – some classes fill early!</a:t>
            </a:r>
          </a:p>
          <a:p>
            <a:endParaRPr lang="en-CA" sz="2400" dirty="0">
              <a:solidFill>
                <a:schemeClr val="bg1">
                  <a:lumMod val="50000"/>
                </a:schemeClr>
              </a:solidFill>
              <a:latin typeface="Myriad Pro Light" panose="020B0403030403020204" pitchFamily="34" charset="0"/>
            </a:endParaRP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Pay attention to emails from SKHS re: registration</a:t>
            </a:r>
          </a:p>
          <a:p>
            <a:endParaRPr lang="en-CA" sz="2400" dirty="0">
              <a:solidFill>
                <a:schemeClr val="bg1">
                  <a:lumMod val="50000"/>
                </a:schemeClr>
              </a:solidFill>
              <a:latin typeface="Myriad Pro Light" panose="020B0403030403020204" pitchFamily="34" charset="0"/>
            </a:endParaRPr>
          </a:p>
          <a:p>
            <a:pPr marL="342900" indent="-342900">
              <a:buFont typeface="Arial" panose="020B0604020202020204" pitchFamily="34" charset="0"/>
              <a:buChar char="•"/>
            </a:pPr>
            <a:r>
              <a:rPr lang="en-CA" sz="2400" dirty="0">
                <a:solidFill>
                  <a:schemeClr val="bg1">
                    <a:lumMod val="50000"/>
                  </a:schemeClr>
                </a:solidFill>
                <a:latin typeface="Myriad Pro Light" panose="020B0403030403020204" pitchFamily="34" charset="0"/>
              </a:rPr>
              <a:t>Pay any </a:t>
            </a:r>
            <a:r>
              <a:rPr lang="en-CA" sz="2400" b="1" dirty="0">
                <a:solidFill>
                  <a:schemeClr val="bg1">
                    <a:lumMod val="50000"/>
                  </a:schemeClr>
                </a:solidFill>
                <a:latin typeface="Myriad Pro Light" panose="020B0403030403020204" pitchFamily="34" charset="0"/>
              </a:rPr>
              <a:t>outstanding fees </a:t>
            </a:r>
            <a:r>
              <a:rPr lang="en-CA" sz="2400" dirty="0">
                <a:solidFill>
                  <a:schemeClr val="bg1">
                    <a:lumMod val="50000"/>
                  </a:schemeClr>
                </a:solidFill>
                <a:latin typeface="Myriad Pro Light" panose="020B0403030403020204" pitchFamily="34" charset="0"/>
              </a:rPr>
              <a:t>so you can register for courses</a:t>
            </a:r>
          </a:p>
          <a:p>
            <a:endParaRPr lang="en-CA" sz="2400" dirty="0">
              <a:solidFill>
                <a:schemeClr val="bg1">
                  <a:lumMod val="50000"/>
                </a:schemeClr>
              </a:solidFill>
              <a:latin typeface="Myriad Pro Light" panose="020B0403030403020204" pitchFamily="34" charset="0"/>
            </a:endParaRPr>
          </a:p>
        </p:txBody>
      </p:sp>
      <p:sp>
        <p:nvSpPr>
          <p:cNvPr id="7" name="TextBox 6">
            <a:extLst>
              <a:ext uri="{FF2B5EF4-FFF2-40B4-BE49-F238E27FC236}">
                <a16:creationId xmlns:a16="http://schemas.microsoft.com/office/drawing/2014/main" id="{1653B35D-726C-4155-AF15-26596E93CFD7}"/>
              </a:ext>
            </a:extLst>
          </p:cNvPr>
          <p:cNvSpPr txBox="1"/>
          <p:nvPr/>
        </p:nvSpPr>
        <p:spPr>
          <a:xfrm>
            <a:off x="1845927" y="4688183"/>
            <a:ext cx="5733968" cy="1631216"/>
          </a:xfrm>
          <a:prstGeom prst="rect">
            <a:avLst/>
          </a:prstGeom>
          <a:noFill/>
        </p:spPr>
        <p:txBody>
          <a:bodyPr wrap="square">
            <a:spAutoFit/>
          </a:bodyPr>
          <a:lstStyle/>
          <a:p>
            <a:endParaRPr kumimoji="0" lang="en-CA" sz="2000" b="1" i="0" u="none" strike="noStrike" kern="0" cap="none" spc="0" normalizeH="0" baseline="0" noProof="0" dirty="0">
              <a:ln>
                <a:noFill/>
              </a:ln>
              <a:solidFill>
                <a:srgbClr val="336666"/>
              </a:solidFill>
              <a:effectLst/>
              <a:uLnTx/>
              <a:uFillTx/>
              <a:latin typeface="Arial"/>
              <a:ea typeface="MS PGothic" panose="020B0600070205080204" pitchFamily="34" charset="-128"/>
              <a:cs typeface="+mn-cs"/>
            </a:endParaRPr>
          </a:p>
          <a:p>
            <a:endParaRPr lang="en-CA" sz="2000" b="1" kern="0" dirty="0">
              <a:solidFill>
                <a:srgbClr val="336666"/>
              </a:solidFill>
              <a:latin typeface="Arial"/>
              <a:ea typeface="MS PGothic" panose="020B0600070205080204" pitchFamily="34" charset="-128"/>
            </a:endParaRPr>
          </a:p>
          <a:p>
            <a:endParaRPr kumimoji="0" lang="en-CA" sz="2000" b="1" i="0" u="none" strike="noStrike" kern="0" cap="none" spc="0" normalizeH="0" baseline="0" noProof="0" dirty="0">
              <a:ln>
                <a:noFill/>
              </a:ln>
              <a:solidFill>
                <a:srgbClr val="336666"/>
              </a:solidFill>
              <a:effectLst/>
              <a:uLnTx/>
              <a:uFillTx/>
              <a:latin typeface="Arial"/>
              <a:ea typeface="MS PGothic" panose="020B0600070205080204" pitchFamily="34" charset="-128"/>
              <a:cs typeface="+mn-cs"/>
            </a:endParaRPr>
          </a:p>
          <a:p>
            <a:endParaRPr lang="en-CA" sz="2000" b="1" kern="0" dirty="0">
              <a:solidFill>
                <a:srgbClr val="336666"/>
              </a:solidFill>
              <a:latin typeface="Arial"/>
              <a:ea typeface="MS PGothic" panose="020B0600070205080204" pitchFamily="34" charset="-128"/>
            </a:endParaRPr>
          </a:p>
          <a:p>
            <a:r>
              <a:rPr kumimoji="0" lang="en-CA" sz="2000" b="1" i="0" u="none" strike="noStrike" kern="0" cap="none" spc="0" normalizeH="0" baseline="0" noProof="0" dirty="0">
                <a:ln>
                  <a:noFill/>
                </a:ln>
                <a:solidFill>
                  <a:schemeClr val="accent5">
                    <a:lumMod val="50000"/>
                  </a:schemeClr>
                </a:solidFill>
                <a:effectLst/>
                <a:uLnTx/>
                <a:uFillTx/>
                <a:latin typeface="Myriad Pro"/>
                <a:ea typeface="MS PGothic" panose="020B0600070205080204" pitchFamily="34" charset="-128"/>
              </a:rPr>
              <a:t>Registration hiatus </a:t>
            </a:r>
            <a:r>
              <a:rPr lang="en-CA" sz="2000" b="1" kern="0" dirty="0">
                <a:solidFill>
                  <a:schemeClr val="accent5">
                    <a:lumMod val="50000"/>
                  </a:schemeClr>
                </a:solidFill>
                <a:latin typeface="Myriad Pro"/>
                <a:ea typeface="MS PGothic" panose="020B0600070205080204" pitchFamily="34" charset="-128"/>
              </a:rPr>
              <a:t>August 1-14</a:t>
            </a:r>
            <a:r>
              <a:rPr kumimoji="0" lang="en-CA" sz="2000" b="1" i="0" u="none" strike="noStrike" kern="0" cap="none" spc="0" normalizeH="0" baseline="0" noProof="0" dirty="0">
                <a:ln>
                  <a:noFill/>
                </a:ln>
                <a:solidFill>
                  <a:schemeClr val="accent5">
                    <a:lumMod val="50000"/>
                  </a:schemeClr>
                </a:solidFill>
                <a:effectLst/>
                <a:uLnTx/>
                <a:uFillTx/>
                <a:latin typeface="Myriad Pro"/>
                <a:ea typeface="MS PGothic" panose="020B0600070205080204" pitchFamily="34" charset="-128"/>
              </a:rPr>
              <a:t> </a:t>
            </a:r>
            <a:endParaRPr lang="en-CA" b="1" dirty="0">
              <a:solidFill>
                <a:schemeClr val="accent5">
                  <a:lumMod val="50000"/>
                </a:schemeClr>
              </a:solidFill>
              <a:latin typeface="Myriad Pro"/>
            </a:endParaRPr>
          </a:p>
        </p:txBody>
      </p:sp>
    </p:spTree>
    <p:extLst>
      <p:ext uri="{BB962C8B-B14F-4D97-AF65-F5344CB8AC3E}">
        <p14:creationId xmlns:p14="http://schemas.microsoft.com/office/powerpoint/2010/main" val="93698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0632" y="96253"/>
            <a:ext cx="10537167" cy="646331"/>
          </a:xfrm>
          <a:prstGeom prst="rect">
            <a:avLst/>
          </a:prstGeom>
          <a:noFill/>
        </p:spPr>
        <p:txBody>
          <a:bodyPr wrap="square" rtlCol="0">
            <a:spAutoFit/>
          </a:bodyPr>
          <a:lstStyle/>
          <a:p>
            <a:r>
              <a:rPr lang="en-CA" sz="3600" dirty="0">
                <a:solidFill>
                  <a:srgbClr val="F8B62C"/>
                </a:solidFill>
                <a:latin typeface="Myriad Pro Light" panose="020B0403030403020204" pitchFamily="34" charset="0"/>
              </a:rPr>
              <a:t>Questions? Contact Us! </a:t>
            </a:r>
            <a:r>
              <a:rPr lang="en-CA" sz="2000" dirty="0">
                <a:solidFill>
                  <a:srgbClr val="F8B62C"/>
                </a:solidFill>
                <a:latin typeface="Myriad Pro Light" panose="020B0403030403020204" pitchFamily="34" charset="0"/>
              </a:rPr>
              <a:t>Include name, student number, program &amp; year</a:t>
            </a:r>
            <a:endParaRPr lang="en-CA" sz="2000" dirty="0">
              <a:solidFill>
                <a:srgbClr val="F8B62C"/>
              </a:solidFill>
              <a:latin typeface="Myriad Pro" panose="020B0503030403020204" pitchFamily="34" charset="0"/>
            </a:endParaRPr>
          </a:p>
        </p:txBody>
      </p:sp>
      <p:graphicFrame>
        <p:nvGraphicFramePr>
          <p:cNvPr id="8" name="Table 8">
            <a:extLst>
              <a:ext uri="{FF2B5EF4-FFF2-40B4-BE49-F238E27FC236}">
                <a16:creationId xmlns:a16="http://schemas.microsoft.com/office/drawing/2014/main" id="{491A76A8-30C0-4BBD-B65C-3D5F1862D701}"/>
              </a:ext>
            </a:extLst>
          </p:cNvPr>
          <p:cNvGraphicFramePr>
            <a:graphicFrameLocks noGrp="1"/>
          </p:cNvGraphicFramePr>
          <p:nvPr>
            <p:extLst>
              <p:ext uri="{D42A27DB-BD31-4B8C-83A1-F6EECF244321}">
                <p14:modId xmlns:p14="http://schemas.microsoft.com/office/powerpoint/2010/main" val="883487235"/>
              </p:ext>
            </p:extLst>
          </p:nvPr>
        </p:nvGraphicFramePr>
        <p:xfrm>
          <a:off x="240632" y="836984"/>
          <a:ext cx="11057022" cy="5604698"/>
        </p:xfrm>
        <a:graphic>
          <a:graphicData uri="http://schemas.openxmlformats.org/drawingml/2006/table">
            <a:tbl>
              <a:tblPr firstRow="1" bandRow="1">
                <a:tableStyleId>{5A111915-BE36-4E01-A7E5-04B1672EAD32}</a:tableStyleId>
              </a:tblPr>
              <a:tblGrid>
                <a:gridCol w="5528511">
                  <a:extLst>
                    <a:ext uri="{9D8B030D-6E8A-4147-A177-3AD203B41FA5}">
                      <a16:colId xmlns:a16="http://schemas.microsoft.com/office/drawing/2014/main" val="1582475020"/>
                    </a:ext>
                  </a:extLst>
                </a:gridCol>
                <a:gridCol w="5528511">
                  <a:extLst>
                    <a:ext uri="{9D8B030D-6E8A-4147-A177-3AD203B41FA5}">
                      <a16:colId xmlns:a16="http://schemas.microsoft.com/office/drawing/2014/main" val="1389645950"/>
                    </a:ext>
                  </a:extLst>
                </a:gridCol>
              </a:tblGrid>
              <a:tr h="583446">
                <a:tc>
                  <a:txBody>
                    <a:bodyPr/>
                    <a:lstStyle/>
                    <a:p>
                      <a:pPr algn="l"/>
                      <a:r>
                        <a:rPr lang="en-CA" sz="2000" dirty="0">
                          <a:solidFill>
                            <a:schemeClr val="bg1"/>
                          </a:solidFill>
                          <a:latin typeface="Myriad Pro Light" panose="020B0403030403020204"/>
                        </a:rPr>
                        <a:t>Name:</a:t>
                      </a:r>
                    </a:p>
                  </a:txBody>
                  <a:tcPr>
                    <a:solidFill>
                      <a:srgbClr val="002060"/>
                    </a:solidFill>
                  </a:tcPr>
                </a:tc>
                <a:tc>
                  <a:txBody>
                    <a:bodyPr/>
                    <a:lstStyle/>
                    <a:p>
                      <a:pPr algn="l"/>
                      <a:r>
                        <a:rPr lang="en-US" sz="2000" dirty="0">
                          <a:solidFill>
                            <a:schemeClr val="bg1"/>
                          </a:solidFill>
                          <a:latin typeface="Myriad Pro Light" panose="020B0403030403020204"/>
                        </a:rPr>
                        <a:t>Responsible for:</a:t>
                      </a:r>
                      <a:endParaRPr lang="en-CA" sz="2000" dirty="0">
                        <a:latin typeface="Myriad Pro Light" panose="020B0403030403020204"/>
                      </a:endParaRPr>
                    </a:p>
                  </a:txBody>
                  <a:tcPr>
                    <a:solidFill>
                      <a:srgbClr val="002060"/>
                    </a:solidFill>
                  </a:tcPr>
                </a:tc>
                <a:extLst>
                  <a:ext uri="{0D108BD9-81ED-4DB2-BD59-A6C34878D82A}">
                    <a16:rowId xmlns:a16="http://schemas.microsoft.com/office/drawing/2014/main" val="4011692167"/>
                  </a:ext>
                </a:extLst>
              </a:tr>
              <a:tr h="729533">
                <a:tc>
                  <a:txBody>
                    <a:bodyPr/>
                    <a:lstStyle/>
                    <a:p>
                      <a:pPr marL="0" indent="0" algn="l">
                        <a:buFont typeface="Arial" panose="020B0604020202020204" pitchFamily="34" charset="0"/>
                        <a:buNone/>
                      </a:pPr>
                      <a:r>
                        <a:rPr lang="en-CA" b="1" baseline="0" dirty="0">
                          <a:solidFill>
                            <a:srgbClr val="002060"/>
                          </a:solidFill>
                          <a:latin typeface="Myriad Pro Light" panose="020B0403030403020204"/>
                        </a:rPr>
                        <a:t>Trish Stenzl</a:t>
                      </a:r>
                      <a:r>
                        <a:rPr lang="en-CA" b="1" dirty="0">
                          <a:solidFill>
                            <a:srgbClr val="002060"/>
                          </a:solidFill>
                          <a:latin typeface="Myriad Pro Light" panose="020B0403030403020204"/>
                        </a:rPr>
                        <a:t>, </a:t>
                      </a:r>
                      <a:r>
                        <a:rPr lang="en-CA" b="0" dirty="0">
                          <a:solidFill>
                            <a:srgbClr val="002060"/>
                          </a:solidFill>
                          <a:latin typeface="Myriad Pro Light" panose="020B0403030403020204"/>
                        </a:rPr>
                        <a:t>UG Program Assistant</a:t>
                      </a:r>
                    </a:p>
                    <a:p>
                      <a:pPr marL="0" indent="0" algn="l">
                        <a:buFont typeface="Arial" panose="020B0604020202020204" pitchFamily="34" charset="0"/>
                        <a:buNone/>
                      </a:pPr>
                      <a:r>
                        <a:rPr lang="en-CA" b="0" dirty="0">
                          <a:solidFill>
                            <a:srgbClr val="002060"/>
                          </a:solidFill>
                          <a:latin typeface="Myriad Pro Light" panose="020B0403030403020204"/>
                        </a:rPr>
                        <a:t>skhs.ugassist@queensu.ca</a:t>
                      </a:r>
                    </a:p>
                  </a:txBody>
                  <a:tcPr/>
                </a:tc>
                <a:tc>
                  <a:txBody>
                    <a:bodyPr/>
                    <a:lstStyle/>
                    <a:p>
                      <a:pPr marL="285750" indent="-285750" algn="l">
                        <a:buFont typeface="Arial" panose="020B0604020202020204" pitchFamily="34" charset="0"/>
                        <a:buChar char="•"/>
                      </a:pPr>
                      <a:r>
                        <a:rPr lang="en-US" b="0" dirty="0">
                          <a:solidFill>
                            <a:srgbClr val="002060"/>
                          </a:solidFill>
                          <a:latin typeface="Myriad Pro Light" panose="020B0403030403020204"/>
                        </a:rPr>
                        <a:t>General registration inquiries</a:t>
                      </a:r>
                    </a:p>
                    <a:p>
                      <a:pPr marL="285750" indent="-285750" algn="l">
                        <a:buFont typeface="Arial" panose="020B0604020202020204" pitchFamily="34" charset="0"/>
                        <a:buChar char="•"/>
                      </a:pPr>
                      <a:r>
                        <a:rPr lang="en-CA" b="0" dirty="0">
                          <a:solidFill>
                            <a:srgbClr val="002060"/>
                          </a:solidFill>
                          <a:latin typeface="Myriad Pro Light" panose="020B0403030403020204"/>
                        </a:rPr>
                        <a:t>Issues with labs/tutorials</a:t>
                      </a:r>
                    </a:p>
                  </a:txBody>
                  <a:tcPr/>
                </a:tc>
                <a:extLst>
                  <a:ext uri="{0D108BD9-81ED-4DB2-BD59-A6C34878D82A}">
                    <a16:rowId xmlns:a16="http://schemas.microsoft.com/office/drawing/2014/main" val="15286015"/>
                  </a:ext>
                </a:extLst>
              </a:tr>
              <a:tr h="811385">
                <a:tc>
                  <a:txBody>
                    <a:bodyPr/>
                    <a:lstStyle/>
                    <a:p>
                      <a:pPr algn="l"/>
                      <a:r>
                        <a:rPr lang="en-CA" b="1" dirty="0">
                          <a:solidFill>
                            <a:srgbClr val="002060"/>
                          </a:solidFill>
                          <a:latin typeface="Myriad Pro Light" panose="020B0403030403020204"/>
                        </a:rPr>
                        <a:t>Vanessa McCourt</a:t>
                      </a:r>
                      <a:r>
                        <a:rPr lang="en-CA" b="0" dirty="0">
                          <a:solidFill>
                            <a:srgbClr val="002060"/>
                          </a:solidFill>
                          <a:latin typeface="Myriad Pro Light" panose="020B0403030403020204"/>
                        </a:rPr>
                        <a:t>, Academic Advisor</a:t>
                      </a:r>
                    </a:p>
                    <a:p>
                      <a:pPr algn="l"/>
                      <a:r>
                        <a:rPr lang="en-CA" b="0" dirty="0">
                          <a:solidFill>
                            <a:srgbClr val="002060"/>
                          </a:solidFill>
                          <a:latin typeface="Myriad Pro Light" panose="020B0403030403020204"/>
                        </a:rPr>
                        <a:t>skhs.ug@queensu.ca</a:t>
                      </a:r>
                    </a:p>
                  </a:txBody>
                  <a:tcPr/>
                </a:tc>
                <a:tc>
                  <a:txBody>
                    <a:bodyPr/>
                    <a:lstStyle/>
                    <a:p>
                      <a:pPr marL="285750" indent="-285750" algn="l">
                        <a:buFont typeface="Arial" panose="020B0604020202020204" pitchFamily="34" charset="0"/>
                        <a:buChar char="•"/>
                      </a:pPr>
                      <a:r>
                        <a:rPr lang="en-CA" b="0" dirty="0">
                          <a:solidFill>
                            <a:srgbClr val="002060"/>
                          </a:solidFill>
                          <a:latin typeface="Myriad Pro Light" panose="020B0403030403020204"/>
                        </a:rPr>
                        <a:t>Degree &amp; Plan requirements</a:t>
                      </a:r>
                    </a:p>
                    <a:p>
                      <a:pPr marL="285750" indent="-285750" algn="l">
                        <a:buFont typeface="Arial" panose="020B0604020202020204" pitchFamily="34" charset="0"/>
                        <a:buChar char="•"/>
                      </a:pPr>
                      <a:r>
                        <a:rPr lang="en-CA" b="0" dirty="0">
                          <a:solidFill>
                            <a:srgbClr val="002060"/>
                          </a:solidFill>
                          <a:latin typeface="Myriad Pro Light" panose="020B0403030403020204"/>
                        </a:rPr>
                        <a:t>Pre-requisite issues</a:t>
                      </a:r>
                    </a:p>
                    <a:p>
                      <a:pPr marL="285750" indent="-285750" algn="l">
                        <a:buFont typeface="Arial" panose="020B0604020202020204" pitchFamily="34" charset="0"/>
                        <a:buChar char="•"/>
                      </a:pPr>
                      <a:r>
                        <a:rPr lang="en-CA" b="0" dirty="0">
                          <a:solidFill>
                            <a:srgbClr val="002060"/>
                          </a:solidFill>
                          <a:latin typeface="Myriad Pro Light" panose="020B0403030403020204"/>
                        </a:rPr>
                        <a:t>Program/plan changes</a:t>
                      </a:r>
                    </a:p>
                    <a:p>
                      <a:pPr marL="285750" indent="-285750" algn="l">
                        <a:buFont typeface="Arial" panose="020B0604020202020204" pitchFamily="34" charset="0"/>
                        <a:buChar char="•"/>
                      </a:pPr>
                      <a:r>
                        <a:rPr lang="en-CA" b="0" dirty="0">
                          <a:solidFill>
                            <a:srgbClr val="002060"/>
                          </a:solidFill>
                          <a:latin typeface="Myriad Pro Light" panose="020B0403030403020204"/>
                        </a:rPr>
                        <a:t>International exchange advice</a:t>
                      </a:r>
                    </a:p>
                  </a:txBody>
                  <a:tcPr/>
                </a:tc>
                <a:extLst>
                  <a:ext uri="{0D108BD9-81ED-4DB2-BD59-A6C34878D82A}">
                    <a16:rowId xmlns:a16="http://schemas.microsoft.com/office/drawing/2014/main" val="110429228"/>
                  </a:ext>
                </a:extLst>
              </a:tr>
              <a:tr h="729533">
                <a:tc>
                  <a:txBody>
                    <a:bodyPr/>
                    <a:lstStyle/>
                    <a:p>
                      <a:pPr algn="l"/>
                      <a:r>
                        <a:rPr lang="en-CA" b="1" dirty="0">
                          <a:solidFill>
                            <a:srgbClr val="002060"/>
                          </a:solidFill>
                          <a:latin typeface="Myriad Pro Light" panose="020B0403030403020204"/>
                        </a:rPr>
                        <a:t>Anna van der Meulen</a:t>
                      </a:r>
                      <a:r>
                        <a:rPr lang="en-CA" b="0" dirty="0">
                          <a:solidFill>
                            <a:srgbClr val="002060"/>
                          </a:solidFill>
                          <a:latin typeface="Myriad Pro Light" panose="020B0403030403020204"/>
                        </a:rPr>
                        <a:t>, UG Chair</a:t>
                      </a:r>
                    </a:p>
                    <a:p>
                      <a:pPr algn="l"/>
                      <a:r>
                        <a:rPr lang="en-CA" b="0" dirty="0">
                          <a:solidFill>
                            <a:srgbClr val="002060"/>
                          </a:solidFill>
                          <a:latin typeface="Myriad Pro Light" panose="020B0403030403020204"/>
                        </a:rPr>
                        <a:t>skhs.ugchair@queensu.ca</a:t>
                      </a:r>
                    </a:p>
                  </a:txBody>
                  <a:tcPr/>
                </a:tc>
                <a:tc>
                  <a:txBody>
                    <a:bodyPr/>
                    <a:lstStyle/>
                    <a:p>
                      <a:pPr marL="285750" indent="-285750" algn="l">
                        <a:buFont typeface="Arial" panose="020B0604020202020204" pitchFamily="34" charset="0"/>
                        <a:buChar char="•"/>
                      </a:pPr>
                      <a:r>
                        <a:rPr lang="en-CA" b="0" dirty="0">
                          <a:solidFill>
                            <a:srgbClr val="002060"/>
                          </a:solidFill>
                          <a:latin typeface="Myriad Pro Light" panose="020B0403030403020204"/>
                        </a:rPr>
                        <a:t>Transfer credit assessments</a:t>
                      </a:r>
                    </a:p>
                    <a:p>
                      <a:pPr marL="285750" indent="-285750" algn="l">
                        <a:buFont typeface="Arial" panose="020B0604020202020204" pitchFamily="34" charset="0"/>
                        <a:buChar char="•"/>
                      </a:pPr>
                      <a:r>
                        <a:rPr lang="en-CA" b="0" dirty="0">
                          <a:solidFill>
                            <a:srgbClr val="002060"/>
                          </a:solidFill>
                          <a:latin typeface="Myriad Pro Light" panose="020B0403030403020204"/>
                        </a:rPr>
                        <a:t>Appeals for exceptions to program</a:t>
                      </a:r>
                    </a:p>
                    <a:p>
                      <a:pPr marL="285750" indent="-285750" algn="l">
                        <a:buFont typeface="Arial" panose="020B0604020202020204" pitchFamily="34" charset="0"/>
                        <a:buChar char="•"/>
                      </a:pPr>
                      <a:r>
                        <a:rPr lang="en-CA" b="0" dirty="0">
                          <a:solidFill>
                            <a:srgbClr val="002060"/>
                          </a:solidFill>
                          <a:latin typeface="Myriad Pro Light" panose="020B0403030403020204"/>
                        </a:rPr>
                        <a:t>Approval for independent courses/mini-streams</a:t>
                      </a:r>
                    </a:p>
                  </a:txBody>
                  <a:tcPr/>
                </a:tc>
                <a:extLst>
                  <a:ext uri="{0D108BD9-81ED-4DB2-BD59-A6C34878D82A}">
                    <a16:rowId xmlns:a16="http://schemas.microsoft.com/office/drawing/2014/main" val="1539555402"/>
                  </a:ext>
                </a:extLst>
              </a:tr>
              <a:tr h="729533">
                <a:tc>
                  <a:txBody>
                    <a:bodyPr/>
                    <a:lstStyle/>
                    <a:p>
                      <a:pPr algn="l"/>
                      <a:r>
                        <a:rPr lang="en-CA" b="1" dirty="0">
                          <a:solidFill>
                            <a:srgbClr val="002060"/>
                          </a:solidFill>
                          <a:latin typeface="Myriad Pro Light" panose="020B0403030403020204"/>
                        </a:rPr>
                        <a:t>Michelle </a:t>
                      </a:r>
                      <a:r>
                        <a:rPr lang="en-CA" b="1" dirty="0" err="1">
                          <a:solidFill>
                            <a:srgbClr val="002060"/>
                          </a:solidFill>
                          <a:latin typeface="Myriad Pro Light" panose="020B0403030403020204"/>
                        </a:rPr>
                        <a:t>Shorey</a:t>
                      </a:r>
                      <a:r>
                        <a:rPr lang="en-CA" b="1" dirty="0">
                          <a:solidFill>
                            <a:srgbClr val="002060"/>
                          </a:solidFill>
                          <a:latin typeface="Myriad Pro Light" panose="020B0403030403020204"/>
                        </a:rPr>
                        <a:t>,</a:t>
                      </a:r>
                      <a:r>
                        <a:rPr lang="en-CA" b="1" baseline="0" dirty="0">
                          <a:solidFill>
                            <a:srgbClr val="002060"/>
                          </a:solidFill>
                          <a:latin typeface="Myriad Pro Light" panose="020B0403030403020204"/>
                        </a:rPr>
                        <a:t> </a:t>
                      </a:r>
                      <a:r>
                        <a:rPr lang="en-CA" b="0" dirty="0">
                          <a:solidFill>
                            <a:srgbClr val="002060"/>
                          </a:solidFill>
                          <a:latin typeface="Myriad Pro Light" panose="020B0403030403020204"/>
                        </a:rPr>
                        <a:t>Student Experience Coordinator</a:t>
                      </a:r>
                    </a:p>
                    <a:p>
                      <a:pPr algn="l"/>
                      <a:r>
                        <a:rPr lang="en-CA" b="0" dirty="0">
                          <a:solidFill>
                            <a:srgbClr val="002060"/>
                          </a:solidFill>
                          <a:latin typeface="Myriad Pro Light" panose="020B0403030403020204"/>
                        </a:rPr>
                        <a:t>skhs.experience@queensu.ca</a:t>
                      </a:r>
                    </a:p>
                  </a:txBody>
                  <a:tcPr/>
                </a:tc>
                <a:tc>
                  <a:txBody>
                    <a:bodyPr/>
                    <a:lstStyle/>
                    <a:p>
                      <a:pPr marL="285750" indent="-285750" algn="l">
                        <a:buFont typeface="Arial" panose="020B0604020202020204" pitchFamily="34" charset="0"/>
                        <a:buChar char="•"/>
                      </a:pPr>
                      <a:r>
                        <a:rPr lang="en-CA" b="0" dirty="0">
                          <a:solidFill>
                            <a:srgbClr val="002060"/>
                          </a:solidFill>
                          <a:latin typeface="Myriad Pro Light" panose="020B0403030403020204"/>
                        </a:rPr>
                        <a:t>Community-based internships (HLTH/KNPE 300)</a:t>
                      </a:r>
                    </a:p>
                    <a:p>
                      <a:pPr marL="285750" indent="-285750" algn="l">
                        <a:buFont typeface="Arial" panose="020B0604020202020204" pitchFamily="34" charset="0"/>
                        <a:buChar char="•"/>
                      </a:pPr>
                      <a:r>
                        <a:rPr lang="en-CA" b="0" dirty="0">
                          <a:solidFill>
                            <a:srgbClr val="002060"/>
                          </a:solidFill>
                          <a:latin typeface="Myriad Pro Light" panose="020B0403030403020204"/>
                        </a:rPr>
                        <a:t>Mini-streams</a:t>
                      </a:r>
                    </a:p>
                  </a:txBody>
                  <a:tcPr/>
                </a:tc>
                <a:extLst>
                  <a:ext uri="{0D108BD9-81ED-4DB2-BD59-A6C34878D82A}">
                    <a16:rowId xmlns:a16="http://schemas.microsoft.com/office/drawing/2014/main" val="2516470274"/>
                  </a:ext>
                </a:extLst>
              </a:tr>
              <a:tr h="729533">
                <a:tc>
                  <a:txBody>
                    <a:bodyPr/>
                    <a:lstStyle/>
                    <a:p>
                      <a:pPr algn="l"/>
                      <a:r>
                        <a:rPr lang="en-CA" b="1">
                          <a:solidFill>
                            <a:srgbClr val="002060"/>
                          </a:solidFill>
                          <a:latin typeface="Myriad Pro Light" panose="020B0403030403020204"/>
                        </a:rPr>
                        <a:t>Amanda Cunningham, </a:t>
                      </a:r>
                      <a:r>
                        <a:rPr lang="en-CA" b="0" dirty="0">
                          <a:solidFill>
                            <a:srgbClr val="002060"/>
                          </a:solidFill>
                          <a:latin typeface="Myriad Pro Light" panose="020B0403030403020204"/>
                        </a:rPr>
                        <a:t>DIPA Coordinator</a:t>
                      </a:r>
                    </a:p>
                    <a:p>
                      <a:pPr algn="l"/>
                      <a:r>
                        <a:rPr lang="en-CA" b="0" dirty="0">
                          <a:solidFill>
                            <a:srgbClr val="002060"/>
                          </a:solidFill>
                          <a:latin typeface="Myriad Pro Light" panose="020B0403030403020204"/>
                        </a:rPr>
                        <a:t>dipa.coordinator@queensu.ca</a:t>
                      </a:r>
                    </a:p>
                  </a:txBody>
                  <a:tcPr/>
                </a:tc>
                <a:tc>
                  <a:txBody>
                    <a:bodyPr/>
                    <a:lstStyle/>
                    <a:p>
                      <a:pPr marL="285750" indent="-285750" algn="l">
                        <a:buFont typeface="Arial" panose="020B0604020202020204" pitchFamily="34" charset="0"/>
                        <a:buChar char="•"/>
                      </a:pPr>
                      <a:r>
                        <a:rPr lang="en-CA" dirty="0">
                          <a:solidFill>
                            <a:srgbClr val="002060"/>
                          </a:solidFill>
                          <a:latin typeface="Myriad Pro Light" panose="020B0403030403020204"/>
                        </a:rPr>
                        <a:t>Certificate in Disability &amp; Physical Activity</a:t>
                      </a:r>
                    </a:p>
                    <a:p>
                      <a:pPr marL="285750" indent="-285750" algn="l">
                        <a:buFont typeface="Arial" panose="020B0604020202020204" pitchFamily="34" charset="0"/>
                        <a:buChar char="•"/>
                      </a:pPr>
                      <a:r>
                        <a:rPr lang="en-CA" dirty="0">
                          <a:solidFill>
                            <a:srgbClr val="002060"/>
                          </a:solidFill>
                          <a:latin typeface="Myriad Pro Light" panose="020B0403030403020204"/>
                        </a:rPr>
                        <a:t>Revved Up exercise program</a:t>
                      </a:r>
                    </a:p>
                  </a:txBody>
                  <a:tcPr/>
                </a:tc>
                <a:extLst>
                  <a:ext uri="{0D108BD9-81ED-4DB2-BD59-A6C34878D82A}">
                    <a16:rowId xmlns:a16="http://schemas.microsoft.com/office/drawing/2014/main" val="3365479351"/>
                  </a:ext>
                </a:extLst>
              </a:tr>
              <a:tr h="729533">
                <a:tc>
                  <a:txBody>
                    <a:bodyPr/>
                    <a:lstStyle/>
                    <a:p>
                      <a:pPr algn="l"/>
                      <a:r>
                        <a:rPr lang="en-CA" b="1" dirty="0">
                          <a:solidFill>
                            <a:srgbClr val="002060"/>
                          </a:solidFill>
                          <a:latin typeface="Myriad Pro Light" panose="020B0403030403020204"/>
                        </a:rPr>
                        <a:t>Rob Watering</a:t>
                      </a:r>
                      <a:r>
                        <a:rPr lang="en-CA" b="0" dirty="0">
                          <a:solidFill>
                            <a:srgbClr val="002060"/>
                          </a:solidFill>
                          <a:latin typeface="Myriad Pro Light" panose="020B0403030403020204"/>
                        </a:rPr>
                        <a:t>, Laboratory &amp; Educational Coordinator</a:t>
                      </a:r>
                    </a:p>
                    <a:p>
                      <a:pPr algn="l"/>
                      <a:r>
                        <a:rPr lang="en-CA" b="0" dirty="0">
                          <a:solidFill>
                            <a:srgbClr val="002060"/>
                          </a:solidFill>
                          <a:latin typeface="Myriad Pro Light" panose="020B0403030403020204"/>
                        </a:rPr>
                        <a:t>watering@queensu.ca</a:t>
                      </a:r>
                    </a:p>
                  </a:txBody>
                  <a:tcPr/>
                </a:tc>
                <a:tc>
                  <a:txBody>
                    <a:bodyPr/>
                    <a:lstStyle/>
                    <a:p>
                      <a:pPr marL="285750" indent="-285750" algn="l">
                        <a:buFont typeface="Arial" panose="020B0604020202020204" pitchFamily="34" charset="0"/>
                        <a:buChar char="•"/>
                      </a:pPr>
                      <a:r>
                        <a:rPr lang="en-CA" dirty="0">
                          <a:solidFill>
                            <a:srgbClr val="002060"/>
                          </a:solidFill>
                          <a:latin typeface="Myriad Pro Light" panose="020B0403030403020204"/>
                        </a:rPr>
                        <a:t>Research-based Practicum (HLTH/KNPE 352)</a:t>
                      </a:r>
                    </a:p>
                  </a:txBody>
                  <a:tcPr/>
                </a:tc>
                <a:extLst>
                  <a:ext uri="{0D108BD9-81ED-4DB2-BD59-A6C34878D82A}">
                    <a16:rowId xmlns:a16="http://schemas.microsoft.com/office/drawing/2014/main" val="2981692244"/>
                  </a:ext>
                </a:extLst>
              </a:tr>
            </a:tbl>
          </a:graphicData>
        </a:graphic>
      </p:graphicFrame>
    </p:spTree>
    <p:extLst>
      <p:ext uri="{BB962C8B-B14F-4D97-AF65-F5344CB8AC3E}">
        <p14:creationId xmlns:p14="http://schemas.microsoft.com/office/powerpoint/2010/main" val="19757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33465" y="2578608"/>
            <a:ext cx="6858000" cy="1700784"/>
          </a:xfrm>
          <a:prstGeom prst="rect">
            <a:avLst/>
          </a:prstGeom>
        </p:spPr>
      </p:pic>
      <p:sp>
        <p:nvSpPr>
          <p:cNvPr id="4" name="TextBox 3"/>
          <p:cNvSpPr txBox="1"/>
          <p:nvPr/>
        </p:nvSpPr>
        <p:spPr>
          <a:xfrm>
            <a:off x="4743450" y="3166109"/>
            <a:ext cx="6000750" cy="2616101"/>
          </a:xfrm>
          <a:prstGeom prst="rect">
            <a:avLst/>
          </a:prstGeom>
          <a:noFill/>
        </p:spPr>
        <p:txBody>
          <a:bodyPr wrap="square" rtlCol="0">
            <a:spAutoFit/>
          </a:bodyPr>
          <a:lstStyle/>
          <a:p>
            <a:r>
              <a:rPr lang="en-CA" sz="3200" dirty="0">
                <a:solidFill>
                  <a:schemeClr val="bg1">
                    <a:lumMod val="50000"/>
                  </a:schemeClr>
                </a:solidFill>
                <a:latin typeface="Myriad Pro Light" panose="020B0403030403020204" pitchFamily="34" charset="0"/>
              </a:rPr>
              <a:t>2022-23 Registration Information</a:t>
            </a:r>
          </a:p>
          <a:p>
            <a:endParaRPr lang="en-CA" dirty="0">
              <a:solidFill>
                <a:schemeClr val="bg1">
                  <a:lumMod val="50000"/>
                </a:schemeClr>
              </a:solidFill>
              <a:latin typeface="Myriad Pro Light" panose="020B0403030403020204" pitchFamily="34" charset="0"/>
            </a:endParaRPr>
          </a:p>
          <a:p>
            <a:r>
              <a:rPr lang="en-CA" sz="3200" dirty="0">
                <a:solidFill>
                  <a:schemeClr val="bg1">
                    <a:lumMod val="50000"/>
                  </a:schemeClr>
                </a:solidFill>
                <a:latin typeface="Myriad Pro Light" panose="020B0403030403020204" pitchFamily="34" charset="0"/>
              </a:rPr>
              <a:t>Course Selection</a:t>
            </a:r>
          </a:p>
          <a:p>
            <a:endParaRPr lang="en-CA" dirty="0">
              <a:solidFill>
                <a:schemeClr val="bg1">
                  <a:lumMod val="50000"/>
                </a:schemeClr>
              </a:solidFill>
              <a:latin typeface="Myriad Pro Light" panose="020B0403030403020204" pitchFamily="34" charset="0"/>
            </a:endParaRPr>
          </a:p>
          <a:p>
            <a:r>
              <a:rPr lang="en-CA" sz="3200" dirty="0">
                <a:solidFill>
                  <a:schemeClr val="bg1">
                    <a:lumMod val="50000"/>
                  </a:schemeClr>
                </a:solidFill>
                <a:latin typeface="Myriad Pro Light" panose="020B0403030403020204" pitchFamily="34" charset="0"/>
              </a:rPr>
              <a:t>Questions?</a:t>
            </a:r>
          </a:p>
        </p:txBody>
      </p:sp>
      <p:grpSp>
        <p:nvGrpSpPr>
          <p:cNvPr id="6" name="Group 5"/>
          <p:cNvGrpSpPr/>
          <p:nvPr/>
        </p:nvGrpSpPr>
        <p:grpSpPr>
          <a:xfrm>
            <a:off x="1600200" y="651125"/>
            <a:ext cx="8079456" cy="2477601"/>
            <a:chOff x="2791581" y="975895"/>
            <a:chExt cx="7051335" cy="2259258"/>
          </a:xfrm>
        </p:grpSpPr>
        <p:sp>
          <p:nvSpPr>
            <p:cNvPr id="3" name="TextBox 2"/>
            <p:cNvSpPr txBox="1"/>
            <p:nvPr/>
          </p:nvSpPr>
          <p:spPr>
            <a:xfrm>
              <a:off x="2936054" y="975895"/>
              <a:ext cx="6035762" cy="2259258"/>
            </a:xfrm>
            <a:prstGeom prst="rect">
              <a:avLst/>
            </a:prstGeom>
            <a:noFill/>
          </p:spPr>
          <p:txBody>
            <a:bodyPr wrap="square" rtlCol="0">
              <a:spAutoFit/>
            </a:bodyPr>
            <a:lstStyle/>
            <a:p>
              <a:r>
                <a:rPr lang="en-CA" sz="3600" dirty="0">
                  <a:solidFill>
                    <a:srgbClr val="F8B62C"/>
                  </a:solidFill>
                  <a:latin typeface="Myriad Pro Light" panose="020B0403030403020204" pitchFamily="34" charset="0"/>
                </a:rPr>
                <a:t>What does second year </a:t>
              </a:r>
            </a:p>
            <a:p>
              <a:endParaRPr lang="en-CA" sz="3600" dirty="0">
                <a:solidFill>
                  <a:srgbClr val="F8B62C"/>
                </a:solidFill>
                <a:latin typeface="Myriad Pro Light" panose="020B0403030403020204" pitchFamily="34" charset="0"/>
              </a:endParaRPr>
            </a:p>
            <a:p>
              <a:r>
                <a:rPr lang="en-CA" sz="3600" dirty="0">
                  <a:solidFill>
                    <a:srgbClr val="F8B62C"/>
                  </a:solidFill>
                  <a:latin typeface="Myriad Pro Light" panose="020B0403030403020204" pitchFamily="34" charset="0"/>
                </a:rPr>
                <a:t> </a:t>
              </a:r>
            </a:p>
            <a:p>
              <a:endParaRPr lang="en-CA" sz="1100" dirty="0">
                <a:solidFill>
                  <a:srgbClr val="F8B62C"/>
                </a:solidFill>
                <a:latin typeface="Myriad Pro Light" panose="020B0403030403020204" pitchFamily="34" charset="0"/>
              </a:endParaRPr>
            </a:p>
            <a:p>
              <a:r>
                <a:rPr lang="en-CA" sz="3600" dirty="0">
                  <a:solidFill>
                    <a:srgbClr val="F8B62C"/>
                  </a:solidFill>
                  <a:latin typeface="Myriad Pro Light" panose="020B0403030403020204" pitchFamily="34" charset="0"/>
                </a:rPr>
                <a:t>look like?</a:t>
              </a:r>
            </a:p>
          </p:txBody>
        </p:sp>
        <p:sp>
          <p:nvSpPr>
            <p:cNvPr id="5" name="TextBox 4"/>
            <p:cNvSpPr txBox="1"/>
            <p:nvPr/>
          </p:nvSpPr>
          <p:spPr>
            <a:xfrm>
              <a:off x="2791581" y="1330475"/>
              <a:ext cx="7051335" cy="1557625"/>
            </a:xfrm>
            <a:prstGeom prst="rect">
              <a:avLst/>
            </a:prstGeom>
            <a:noFill/>
          </p:spPr>
          <p:txBody>
            <a:bodyPr wrap="none" rtlCol="0">
              <a:spAutoFit/>
            </a:bodyPr>
            <a:lstStyle/>
            <a:p>
              <a:r>
                <a:rPr lang="en-CA" sz="10500" dirty="0">
                  <a:solidFill>
                    <a:srgbClr val="F8B62C"/>
                  </a:solidFill>
                  <a:latin typeface="Myriad Pro Light" panose="020B0403030403020204" pitchFamily="34" charset="0"/>
                </a:rPr>
                <a:t>Health studies</a:t>
              </a:r>
              <a:endParaRPr lang="en-CA" sz="10500" dirty="0"/>
            </a:p>
          </p:txBody>
        </p:sp>
      </p:grpSp>
    </p:spTree>
    <p:extLst>
      <p:ext uri="{BB962C8B-B14F-4D97-AF65-F5344CB8AC3E}">
        <p14:creationId xmlns:p14="http://schemas.microsoft.com/office/powerpoint/2010/main" val="31831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26656" y="2578608"/>
            <a:ext cx="6858000" cy="1700784"/>
          </a:xfrm>
          <a:prstGeom prst="rect">
            <a:avLst/>
          </a:prstGeom>
        </p:spPr>
      </p:pic>
      <p:sp>
        <p:nvSpPr>
          <p:cNvPr id="4" name="TextBox 3"/>
          <p:cNvSpPr txBox="1"/>
          <p:nvPr/>
        </p:nvSpPr>
        <p:spPr>
          <a:xfrm>
            <a:off x="551542" y="564625"/>
            <a:ext cx="4411272" cy="646331"/>
          </a:xfrm>
          <a:prstGeom prst="rect">
            <a:avLst/>
          </a:prstGeom>
          <a:noFill/>
        </p:spPr>
        <p:txBody>
          <a:bodyPr wrap="none" rtlCol="0">
            <a:spAutoFit/>
          </a:bodyPr>
          <a:lstStyle/>
          <a:p>
            <a:r>
              <a:rPr lang="en-CA" sz="3600" dirty="0">
                <a:solidFill>
                  <a:srgbClr val="F8B62C"/>
                </a:solidFill>
                <a:latin typeface="Myriad Pro Light" panose="020B0403030403020204" pitchFamily="34" charset="0"/>
              </a:rPr>
              <a:t>Registration </a:t>
            </a:r>
            <a:r>
              <a:rPr lang="en-CA" sz="3600" dirty="0">
                <a:solidFill>
                  <a:srgbClr val="F8B62C"/>
                </a:solidFill>
                <a:latin typeface="Myriad Pro" panose="020B0503030403020204" pitchFamily="34" charset="0"/>
              </a:rPr>
              <a:t>Timelines</a:t>
            </a:r>
          </a:p>
        </p:txBody>
      </p:sp>
      <p:sp>
        <p:nvSpPr>
          <p:cNvPr id="5" name="TextBox 4"/>
          <p:cNvSpPr txBox="1"/>
          <p:nvPr/>
        </p:nvSpPr>
        <p:spPr>
          <a:xfrm>
            <a:off x="551542" y="1166842"/>
            <a:ext cx="4410182" cy="461665"/>
          </a:xfrm>
          <a:prstGeom prst="rect">
            <a:avLst/>
          </a:prstGeom>
          <a:noFill/>
        </p:spPr>
        <p:txBody>
          <a:bodyPr wrap="none" rtlCol="0">
            <a:spAutoFit/>
          </a:bodyPr>
          <a:lstStyle/>
          <a:p>
            <a:r>
              <a:rPr lang="en-CA" sz="2400" dirty="0">
                <a:solidFill>
                  <a:srgbClr val="F8B62C"/>
                </a:solidFill>
                <a:latin typeface="Myriad Pro Light" panose="020B0403030403020204" pitchFamily="34" charset="0"/>
              </a:rPr>
              <a:t>Mark the dates in your </a:t>
            </a:r>
            <a:r>
              <a:rPr lang="en-CA" sz="2400" dirty="0">
                <a:solidFill>
                  <a:srgbClr val="F8B62C"/>
                </a:solidFill>
                <a:latin typeface="Myriad Pro" panose="020B0503030403020204" pitchFamily="34" charset="0"/>
              </a:rPr>
              <a:t>calendar!</a:t>
            </a:r>
          </a:p>
        </p:txBody>
      </p:sp>
      <p:pic>
        <p:nvPicPr>
          <p:cNvPr id="7" name="Picture 6" descr="Thumbtack on a calendar date">
            <a:extLst>
              <a:ext uri="{FF2B5EF4-FFF2-40B4-BE49-F238E27FC236}">
                <a16:creationId xmlns:a16="http://schemas.microsoft.com/office/drawing/2014/main" id="{91E8668D-6A32-4BC2-986F-CED990125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42" y="1968317"/>
            <a:ext cx="4060185" cy="2706129"/>
          </a:xfrm>
          <a:prstGeom prst="rect">
            <a:avLst/>
          </a:prstGeom>
          <a:ln>
            <a:noFill/>
          </a:ln>
          <a:effectLst>
            <a:softEdge rad="112500"/>
          </a:effectLst>
        </p:spPr>
      </p:pic>
      <p:sp>
        <p:nvSpPr>
          <p:cNvPr id="8" name="TextBox 7">
            <a:extLst>
              <a:ext uri="{FF2B5EF4-FFF2-40B4-BE49-F238E27FC236}">
                <a16:creationId xmlns:a16="http://schemas.microsoft.com/office/drawing/2014/main" id="{EC6401E4-A82D-4106-AC40-A305C71B6C2A}"/>
              </a:ext>
            </a:extLst>
          </p:cNvPr>
          <p:cNvSpPr txBox="1"/>
          <p:nvPr/>
        </p:nvSpPr>
        <p:spPr>
          <a:xfrm>
            <a:off x="1736436" y="6132945"/>
            <a:ext cx="9503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skhs.queensu.ca/registration-orientation/registration/</a:t>
            </a:r>
          </a:p>
        </p:txBody>
      </p:sp>
      <p:sp>
        <p:nvSpPr>
          <p:cNvPr id="11" name="TextBox 10">
            <a:extLst>
              <a:ext uri="{FF2B5EF4-FFF2-40B4-BE49-F238E27FC236}">
                <a16:creationId xmlns:a16="http://schemas.microsoft.com/office/drawing/2014/main" id="{E43D03BF-AC60-4D20-8341-975482ED7889}"/>
              </a:ext>
            </a:extLst>
          </p:cNvPr>
          <p:cNvSpPr txBox="1"/>
          <p:nvPr/>
        </p:nvSpPr>
        <p:spPr>
          <a:xfrm>
            <a:off x="5181599" y="1422400"/>
            <a:ext cx="5123935" cy="3323987"/>
          </a:xfrm>
          <a:prstGeom prst="rect">
            <a:avLst/>
          </a:prstGeom>
          <a:noFill/>
        </p:spPr>
        <p:txBody>
          <a:bodyPr wrap="square" rtlCol="0">
            <a:spAutoFit/>
          </a:bodyPr>
          <a:lstStyle/>
          <a:p>
            <a:pPr algn="ct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Info is posted on the</a:t>
            </a:r>
            <a:r>
              <a:rPr kumimoji="0" lang="en-CA" sz="3200" b="1"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 </a:t>
            </a:r>
          </a:p>
          <a:p>
            <a:pPr algn="ctr"/>
            <a:r>
              <a:rPr kumimoji="0" lang="en-CA" sz="3200" b="1"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SKHS </a:t>
            </a: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website:</a:t>
            </a:r>
          </a:p>
          <a:p>
            <a:pPr algn="ctr"/>
            <a:endPar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endParaRPr>
          </a:p>
          <a:p>
            <a:pPr marL="457200" indent="-457200" algn="ctr">
              <a:buFont typeface="Arial" panose="020B0604020202020204" pitchFamily="34" charset="0"/>
              <a:buChar char="•"/>
            </a:pPr>
            <a:r>
              <a:rPr kumimoji="0" lang="en-CA" sz="3200" b="0" i="0" u="none" strike="noStrike" kern="1200" cap="none" spc="0" normalizeH="0" baseline="0" noProof="0" dirty="0">
                <a:ln>
                  <a:noFill/>
                </a:ln>
                <a:solidFill>
                  <a:prstClr val="white">
                    <a:lumMod val="50000"/>
                  </a:prstClr>
                </a:solidFill>
                <a:effectLst/>
                <a:uLnTx/>
                <a:uFillTx/>
                <a:latin typeface="Myriad Pro Light" panose="020B0403030403020204" pitchFamily="34" charset="0"/>
                <a:ea typeface="+mn-ea"/>
                <a:cs typeface="+mn-cs"/>
              </a:rPr>
              <a:t>UG Newsletter</a:t>
            </a:r>
          </a:p>
          <a:p>
            <a:pPr marL="457200" indent="-457200" algn="ctr">
              <a:buFont typeface="Arial" panose="020B0604020202020204" pitchFamily="34" charset="0"/>
              <a:buChar char="•"/>
            </a:pPr>
            <a:r>
              <a:rPr lang="en-CA" sz="3200" dirty="0">
                <a:solidFill>
                  <a:prstClr val="white">
                    <a:lumMod val="50000"/>
                  </a:prstClr>
                </a:solidFill>
                <a:latin typeface="Myriad Pro Light" panose="020B0403030403020204" pitchFamily="34" charset="0"/>
              </a:rPr>
              <a:t>Timetable</a:t>
            </a:r>
          </a:p>
          <a:p>
            <a:pPr marL="457200" indent="-457200" algn="ctr">
              <a:buFont typeface="Arial" panose="020B0604020202020204" pitchFamily="34" charset="0"/>
              <a:buChar char="•"/>
            </a:pPr>
            <a:r>
              <a:rPr lang="en-CA" sz="3200" dirty="0">
                <a:solidFill>
                  <a:prstClr val="white">
                    <a:lumMod val="50000"/>
                  </a:prstClr>
                </a:solidFill>
                <a:latin typeface="Myriad Pro Light" panose="020B0403030403020204" pitchFamily="34" charset="0"/>
              </a:rPr>
              <a:t>Important Dates</a:t>
            </a:r>
          </a:p>
          <a:p>
            <a:pPr algn="ctr"/>
            <a:endParaRPr lang="en-CA" dirty="0"/>
          </a:p>
        </p:txBody>
      </p:sp>
      <p:sp>
        <p:nvSpPr>
          <p:cNvPr id="2" name="TextBox 1">
            <a:extLst>
              <a:ext uri="{FF2B5EF4-FFF2-40B4-BE49-F238E27FC236}">
                <a16:creationId xmlns:a16="http://schemas.microsoft.com/office/drawing/2014/main" id="{9BEF0E04-A21E-473E-8C73-58064D9CD89D}"/>
              </a:ext>
            </a:extLst>
          </p:cNvPr>
          <p:cNvSpPr txBox="1"/>
          <p:nvPr/>
        </p:nvSpPr>
        <p:spPr>
          <a:xfrm>
            <a:off x="5227782" y="4941455"/>
            <a:ext cx="5163127" cy="369332"/>
          </a:xfrm>
          <a:prstGeom prst="rect">
            <a:avLst/>
          </a:prstGeom>
          <a:noFill/>
        </p:spPr>
        <p:txBody>
          <a:bodyPr wrap="square" rtlCol="0">
            <a:spAutoFit/>
          </a:bodyPr>
          <a:lstStyle/>
          <a:p>
            <a:r>
              <a:rPr lang="en-CA" sz="1800" b="1" dirty="0">
                <a:solidFill>
                  <a:schemeClr val="accent5">
                    <a:lumMod val="50000"/>
                  </a:schemeClr>
                </a:solidFill>
                <a:latin typeface="Myriad Pro" panose="020B0503030403020204"/>
              </a:rPr>
              <a:t>YR 2 registration – FRI. </a:t>
            </a:r>
            <a:r>
              <a:rPr lang="en-CA" b="1" dirty="0">
                <a:solidFill>
                  <a:schemeClr val="accent5">
                    <a:lumMod val="50000"/>
                  </a:schemeClr>
                </a:solidFill>
                <a:latin typeface="Myriad Pro" panose="020B0503030403020204"/>
              </a:rPr>
              <a:t>JULY 22</a:t>
            </a:r>
            <a:endParaRPr lang="en-CA" sz="1800" b="1" dirty="0">
              <a:solidFill>
                <a:schemeClr val="accent5">
                  <a:lumMod val="50000"/>
                </a:schemeClr>
              </a:solidFill>
              <a:latin typeface="Myriad Pro" panose="020B0503030403020204"/>
            </a:endParaRPr>
          </a:p>
        </p:txBody>
      </p:sp>
    </p:spTree>
    <p:extLst>
      <p:ext uri="{BB962C8B-B14F-4D97-AF65-F5344CB8AC3E}">
        <p14:creationId xmlns:p14="http://schemas.microsoft.com/office/powerpoint/2010/main" val="37789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698" b="8287"/>
          <a:stretch/>
        </p:blipFill>
        <p:spPr>
          <a:xfrm>
            <a:off x="0" y="-21771"/>
            <a:ext cx="12192000" cy="6879771"/>
          </a:xfrm>
          <a:prstGeom prst="rect">
            <a:avLst/>
          </a:prstGeom>
        </p:spPr>
      </p:pic>
      <p:grpSp>
        <p:nvGrpSpPr>
          <p:cNvPr id="5" name="Group 4"/>
          <p:cNvGrpSpPr/>
          <p:nvPr/>
        </p:nvGrpSpPr>
        <p:grpSpPr>
          <a:xfrm>
            <a:off x="7906326" y="2153653"/>
            <a:ext cx="4575533" cy="3383940"/>
            <a:chOff x="8312730" y="1688495"/>
            <a:chExt cx="3840129" cy="3233624"/>
          </a:xfrm>
        </p:grpSpPr>
        <p:sp>
          <p:nvSpPr>
            <p:cNvPr id="3" name="TextBox 2"/>
            <p:cNvSpPr txBox="1"/>
            <p:nvPr/>
          </p:nvSpPr>
          <p:spPr>
            <a:xfrm>
              <a:off x="8312731" y="1688495"/>
              <a:ext cx="3840128" cy="1617577"/>
            </a:xfrm>
            <a:prstGeom prst="rect">
              <a:avLst/>
            </a:prstGeom>
            <a:noFill/>
          </p:spPr>
          <p:txBody>
            <a:bodyPr wrap="square" rtlCol="0">
              <a:spAutoFit/>
            </a:bodyPr>
            <a:lstStyle/>
            <a:p>
              <a:r>
                <a:rPr lang="en-CA" sz="4400" dirty="0">
                  <a:solidFill>
                    <a:srgbClr val="002060"/>
                  </a:solidFill>
                  <a:latin typeface="Myriad Pro Light" panose="020B0403030403020204" pitchFamily="34" charset="0"/>
                </a:rPr>
                <a:t>Choosing</a:t>
              </a:r>
              <a:r>
                <a:rPr lang="en-CA" sz="4400" dirty="0">
                  <a:latin typeface="Myriad Pro Light" panose="020B0403030403020204" pitchFamily="34" charset="0"/>
                </a:rPr>
                <a:t> </a:t>
              </a:r>
            </a:p>
            <a:p>
              <a:r>
                <a:rPr lang="en-CA" sz="6000" b="1" dirty="0">
                  <a:solidFill>
                    <a:srgbClr val="002060"/>
                  </a:solidFill>
                  <a:latin typeface="Myriad Pro Light" panose="020B0403030403020204" pitchFamily="34" charset="0"/>
                </a:rPr>
                <a:t>second year </a:t>
              </a:r>
            </a:p>
          </p:txBody>
        </p:sp>
        <p:sp>
          <p:nvSpPr>
            <p:cNvPr id="4" name="TextBox 3"/>
            <p:cNvSpPr txBox="1"/>
            <p:nvPr/>
          </p:nvSpPr>
          <p:spPr>
            <a:xfrm>
              <a:off x="8312730" y="4186857"/>
              <a:ext cx="1785984" cy="735262"/>
            </a:xfrm>
            <a:prstGeom prst="rect">
              <a:avLst/>
            </a:prstGeom>
            <a:noFill/>
          </p:spPr>
          <p:txBody>
            <a:bodyPr wrap="square" rtlCol="0">
              <a:spAutoFit/>
            </a:bodyPr>
            <a:lstStyle/>
            <a:p>
              <a:r>
                <a:rPr lang="en-CA" sz="4400" dirty="0">
                  <a:solidFill>
                    <a:srgbClr val="002060"/>
                  </a:solidFill>
                  <a:latin typeface="Myriad Pro Light" panose="020B0403030403020204" pitchFamily="34" charset="0"/>
                </a:rPr>
                <a:t>classes</a:t>
              </a:r>
            </a:p>
          </p:txBody>
        </p:sp>
      </p:grpSp>
    </p:spTree>
    <p:extLst>
      <p:ext uri="{BB962C8B-B14F-4D97-AF65-F5344CB8AC3E}">
        <p14:creationId xmlns:p14="http://schemas.microsoft.com/office/powerpoint/2010/main" val="274909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 y="5649589"/>
            <a:ext cx="12187767" cy="1700784"/>
          </a:xfrm>
          <a:prstGeom prst="rect">
            <a:avLst/>
          </a:prstGeom>
        </p:spPr>
      </p:pic>
      <p:sp>
        <p:nvSpPr>
          <p:cNvPr id="12" name="TextBox 11"/>
          <p:cNvSpPr txBox="1"/>
          <p:nvPr/>
        </p:nvSpPr>
        <p:spPr>
          <a:xfrm>
            <a:off x="1436340" y="273798"/>
            <a:ext cx="7790274" cy="1200329"/>
          </a:xfrm>
          <a:prstGeom prst="rect">
            <a:avLst/>
          </a:prstGeom>
          <a:noFill/>
        </p:spPr>
        <p:txBody>
          <a:bodyPr wrap="none" rtlCol="0">
            <a:spAutoFit/>
          </a:bodyPr>
          <a:lstStyle/>
          <a:p>
            <a:r>
              <a:rPr lang="en-CA" sz="3600" dirty="0">
                <a:solidFill>
                  <a:srgbClr val="F8B62C"/>
                </a:solidFill>
                <a:latin typeface="Myriad Pro Light" panose="020B0403030403020204" pitchFamily="34" charset="0"/>
              </a:rPr>
              <a:t>Register yourself into </a:t>
            </a:r>
            <a:r>
              <a:rPr lang="en-CA" sz="3600" dirty="0" err="1">
                <a:solidFill>
                  <a:srgbClr val="F8B62C"/>
                </a:solidFill>
                <a:latin typeface="Myriad Pro Light" panose="020B0403030403020204" pitchFamily="34" charset="0"/>
              </a:rPr>
              <a:t>Yr</a:t>
            </a:r>
            <a:r>
              <a:rPr lang="en-CA" sz="3600" dirty="0">
                <a:solidFill>
                  <a:srgbClr val="F8B62C"/>
                </a:solidFill>
                <a:latin typeface="Myriad Pro Light" panose="020B0403030403020204" pitchFamily="34" charset="0"/>
              </a:rPr>
              <a:t> 2 </a:t>
            </a:r>
            <a:r>
              <a:rPr lang="en-CA" sz="3600" b="1" dirty="0">
                <a:solidFill>
                  <a:srgbClr val="F8B62C"/>
                </a:solidFill>
                <a:latin typeface="Myriad Pro Light" panose="020B0403030403020204" pitchFamily="34" charset="0"/>
              </a:rPr>
              <a:t>Core</a:t>
            </a:r>
            <a:r>
              <a:rPr lang="en-CA" sz="3600" dirty="0">
                <a:solidFill>
                  <a:srgbClr val="F8B62C"/>
                </a:solidFill>
                <a:latin typeface="Myriad Pro Light" panose="020B0403030403020204" pitchFamily="34" charset="0"/>
              </a:rPr>
              <a:t> Courses</a:t>
            </a:r>
          </a:p>
          <a:p>
            <a:r>
              <a:rPr lang="en-CA" sz="3600" dirty="0">
                <a:solidFill>
                  <a:srgbClr val="F8B62C"/>
                </a:solidFill>
                <a:latin typeface="Myriad Pro Light" panose="020B0403030403020204" pitchFamily="34" charset="0"/>
              </a:rPr>
              <a:t>HLTH Major/ Joint Honours:</a:t>
            </a:r>
            <a:endParaRPr lang="en-CA" sz="3600" dirty="0">
              <a:solidFill>
                <a:srgbClr val="F8B62C"/>
              </a:solidFill>
              <a:latin typeface="Myriad Pro" panose="020B0503030403020204" pitchFamily="34" charset="0"/>
            </a:endParaRPr>
          </a:p>
        </p:txBody>
      </p:sp>
      <p:graphicFrame>
        <p:nvGraphicFramePr>
          <p:cNvPr id="8" name="Table 8">
            <a:extLst>
              <a:ext uri="{FF2B5EF4-FFF2-40B4-BE49-F238E27FC236}">
                <a16:creationId xmlns:a16="http://schemas.microsoft.com/office/drawing/2014/main" id="{491A76A8-30C0-4BBD-B65C-3D5F1862D701}"/>
              </a:ext>
            </a:extLst>
          </p:cNvPr>
          <p:cNvGraphicFramePr>
            <a:graphicFrameLocks noGrp="1"/>
          </p:cNvGraphicFramePr>
          <p:nvPr>
            <p:extLst>
              <p:ext uri="{D42A27DB-BD31-4B8C-83A1-F6EECF244321}">
                <p14:modId xmlns:p14="http://schemas.microsoft.com/office/powerpoint/2010/main" val="984930343"/>
              </p:ext>
            </p:extLst>
          </p:nvPr>
        </p:nvGraphicFramePr>
        <p:xfrm>
          <a:off x="1109665" y="1646364"/>
          <a:ext cx="8801100" cy="4227484"/>
        </p:xfrm>
        <a:graphic>
          <a:graphicData uri="http://schemas.openxmlformats.org/drawingml/2006/table">
            <a:tbl>
              <a:tblPr firstRow="1" bandRow="1">
                <a:tableStyleId>{5A111915-BE36-4E01-A7E5-04B1672EAD32}</a:tableStyleId>
              </a:tblPr>
              <a:tblGrid>
                <a:gridCol w="4400550">
                  <a:extLst>
                    <a:ext uri="{9D8B030D-6E8A-4147-A177-3AD203B41FA5}">
                      <a16:colId xmlns:a16="http://schemas.microsoft.com/office/drawing/2014/main" val="1582475020"/>
                    </a:ext>
                  </a:extLst>
                </a:gridCol>
                <a:gridCol w="4400550">
                  <a:extLst>
                    <a:ext uri="{9D8B030D-6E8A-4147-A177-3AD203B41FA5}">
                      <a16:colId xmlns:a16="http://schemas.microsoft.com/office/drawing/2014/main" val="1389645950"/>
                    </a:ext>
                  </a:extLst>
                </a:gridCol>
              </a:tblGrid>
              <a:tr h="583446">
                <a:tc>
                  <a:txBody>
                    <a:bodyPr/>
                    <a:lstStyle/>
                    <a:p>
                      <a:pPr algn="ctr"/>
                      <a:r>
                        <a:rPr lang="en-US" sz="2000" dirty="0">
                          <a:solidFill>
                            <a:schemeClr val="bg1"/>
                          </a:solidFill>
                          <a:latin typeface="Myriad Pro Light" panose="020B0403030403020204"/>
                        </a:rPr>
                        <a:t>Fall term</a:t>
                      </a:r>
                      <a:endParaRPr lang="en-CA" sz="2000" dirty="0">
                        <a:solidFill>
                          <a:schemeClr val="bg1"/>
                        </a:solidFill>
                        <a:latin typeface="Myriad Pro Light" panose="020B0403030403020204"/>
                      </a:endParaRPr>
                    </a:p>
                  </a:txBody>
                  <a:tcPr>
                    <a:solidFill>
                      <a:srgbClr val="002060"/>
                    </a:solidFill>
                  </a:tcPr>
                </a:tc>
                <a:tc>
                  <a:txBody>
                    <a:bodyPr/>
                    <a:lstStyle/>
                    <a:p>
                      <a:pPr algn="ctr"/>
                      <a:r>
                        <a:rPr lang="en-US" sz="2000" dirty="0">
                          <a:solidFill>
                            <a:schemeClr val="bg1"/>
                          </a:solidFill>
                          <a:latin typeface="Myriad Pro Light" panose="020B0403030403020204"/>
                        </a:rPr>
                        <a:t>Winter</a:t>
                      </a:r>
                      <a:r>
                        <a:rPr lang="en-US" sz="2000" dirty="0">
                          <a:latin typeface="Myriad Pro Light" panose="020B0403030403020204"/>
                        </a:rPr>
                        <a:t> term</a:t>
                      </a:r>
                      <a:endParaRPr lang="en-CA" sz="2000" dirty="0">
                        <a:latin typeface="Myriad Pro Light" panose="020B0403030403020204"/>
                      </a:endParaRPr>
                    </a:p>
                  </a:txBody>
                  <a:tcPr>
                    <a:solidFill>
                      <a:srgbClr val="002060"/>
                    </a:solidFill>
                  </a:tcPr>
                </a:tc>
                <a:extLst>
                  <a:ext uri="{0D108BD9-81ED-4DB2-BD59-A6C34878D82A}">
                    <a16:rowId xmlns:a16="http://schemas.microsoft.com/office/drawing/2014/main" val="4011692167"/>
                  </a:ext>
                </a:extLst>
              </a:tr>
              <a:tr h="729533">
                <a:tc>
                  <a:txBody>
                    <a:bodyPr/>
                    <a:lstStyle/>
                    <a:p>
                      <a:pPr marL="0" indent="0" algn="ctr">
                        <a:buFont typeface="Arial" panose="020B0604020202020204" pitchFamily="34" charset="0"/>
                        <a:buNone/>
                      </a:pPr>
                      <a:r>
                        <a:rPr lang="en-US" b="1" dirty="0">
                          <a:solidFill>
                            <a:srgbClr val="002060"/>
                          </a:solidFill>
                          <a:latin typeface="Myriad Pro Light" panose="020B0403030403020204"/>
                        </a:rPr>
                        <a:t>HLTH 205/3.0</a:t>
                      </a:r>
                    </a:p>
                    <a:p>
                      <a:pPr marL="0" indent="0" algn="ctr">
                        <a:buFont typeface="Arial" panose="020B0604020202020204" pitchFamily="34" charset="0"/>
                        <a:buNone/>
                      </a:pPr>
                      <a:r>
                        <a:rPr lang="en-CA" b="0" dirty="0">
                          <a:solidFill>
                            <a:srgbClr val="002060"/>
                          </a:solidFill>
                          <a:latin typeface="Myriad Pro Light" panose="020B0403030403020204"/>
                        </a:rPr>
                        <a:t>Introduction to Health Promotion</a:t>
                      </a:r>
                    </a:p>
                  </a:txBody>
                  <a:tcPr/>
                </a:tc>
                <a:tc>
                  <a:txBody>
                    <a:bodyPr/>
                    <a:lstStyle/>
                    <a:p>
                      <a:pPr algn="ctr"/>
                      <a:r>
                        <a:rPr lang="en-US" b="1" dirty="0">
                          <a:solidFill>
                            <a:srgbClr val="002060"/>
                          </a:solidFill>
                          <a:latin typeface="Myriad Pro Light" panose="020B0403030403020204"/>
                        </a:rPr>
                        <a:t>ANAT 101/3.0 or ANAT 100/3.0 (ANAT 100 is also offered in Fall term)</a:t>
                      </a:r>
                    </a:p>
                    <a:p>
                      <a:pPr algn="ctr"/>
                      <a:r>
                        <a:rPr lang="en-US" b="0" dirty="0">
                          <a:solidFill>
                            <a:srgbClr val="002060"/>
                          </a:solidFill>
                          <a:latin typeface="Myriad Pro Light" panose="020B0403030403020204"/>
                        </a:rPr>
                        <a:t>Anatomy of the Human Body</a:t>
                      </a:r>
                      <a:endParaRPr lang="en-CA" b="0" dirty="0">
                        <a:solidFill>
                          <a:srgbClr val="002060"/>
                        </a:solidFill>
                        <a:latin typeface="Myriad Pro Light" panose="020B0403030403020204"/>
                      </a:endParaRPr>
                    </a:p>
                  </a:txBody>
                  <a:tcPr/>
                </a:tc>
                <a:extLst>
                  <a:ext uri="{0D108BD9-81ED-4DB2-BD59-A6C34878D82A}">
                    <a16:rowId xmlns:a16="http://schemas.microsoft.com/office/drawing/2014/main" val="15286015"/>
                  </a:ext>
                </a:extLst>
              </a:tr>
              <a:tr h="811385">
                <a:tc>
                  <a:txBody>
                    <a:bodyPr/>
                    <a:lstStyle/>
                    <a:p>
                      <a:pPr algn="ctr"/>
                      <a:r>
                        <a:rPr lang="en-US" b="1" dirty="0">
                          <a:solidFill>
                            <a:srgbClr val="002060"/>
                          </a:solidFill>
                          <a:latin typeface="Myriad Pro Light" panose="020B0403030403020204"/>
                        </a:rPr>
                        <a:t>KNPE 251/3.0*</a:t>
                      </a:r>
                    </a:p>
                    <a:p>
                      <a:pPr algn="ctr"/>
                      <a:r>
                        <a:rPr lang="en-CA" b="0" dirty="0">
                          <a:solidFill>
                            <a:srgbClr val="002060"/>
                          </a:solidFill>
                          <a:latin typeface="Myriad Pro Light" panose="020B0403030403020204"/>
                        </a:rPr>
                        <a:t>Introduction to Statistics</a:t>
                      </a:r>
                    </a:p>
                  </a:txBody>
                  <a:tcPr/>
                </a:tc>
                <a:tc>
                  <a:txBody>
                    <a:bodyPr/>
                    <a:lstStyle/>
                    <a:p>
                      <a:pPr algn="ctr"/>
                      <a:r>
                        <a:rPr lang="en-US" b="1" dirty="0">
                          <a:solidFill>
                            <a:srgbClr val="002060"/>
                          </a:solidFill>
                          <a:latin typeface="Myriad Pro Light" panose="020B0403030403020204"/>
                        </a:rPr>
                        <a:t>KNPE 125/3.0</a:t>
                      </a:r>
                    </a:p>
                    <a:p>
                      <a:pPr algn="ctr"/>
                      <a:r>
                        <a:rPr lang="en-US" b="0" dirty="0">
                          <a:solidFill>
                            <a:srgbClr val="002060"/>
                          </a:solidFill>
                          <a:latin typeface="Myriad Pro Light" panose="020B0403030403020204"/>
                        </a:rPr>
                        <a:t>Introduction to Human Physiology</a:t>
                      </a:r>
                      <a:endParaRPr lang="en-CA" b="0" dirty="0">
                        <a:solidFill>
                          <a:srgbClr val="002060"/>
                        </a:solidFill>
                        <a:latin typeface="Myriad Pro Light" panose="020B0403030403020204"/>
                      </a:endParaRPr>
                    </a:p>
                  </a:txBody>
                  <a:tcPr/>
                </a:tc>
                <a:extLst>
                  <a:ext uri="{0D108BD9-81ED-4DB2-BD59-A6C34878D82A}">
                    <a16:rowId xmlns:a16="http://schemas.microsoft.com/office/drawing/2014/main" val="110429228"/>
                  </a:ext>
                </a:extLst>
              </a:tr>
              <a:tr h="729533">
                <a:tc>
                  <a:txBody>
                    <a:bodyPr/>
                    <a:lstStyle/>
                    <a:p>
                      <a:pPr algn="ctr"/>
                      <a:r>
                        <a:rPr lang="en-US" b="1" dirty="0">
                          <a:solidFill>
                            <a:srgbClr val="002060"/>
                          </a:solidFill>
                          <a:latin typeface="Myriad Pro Light" panose="020B0403030403020204"/>
                        </a:rPr>
                        <a:t>HLTH 252/3.0</a:t>
                      </a:r>
                    </a:p>
                    <a:p>
                      <a:pPr algn="ctr"/>
                      <a:r>
                        <a:rPr lang="en-US" b="0" dirty="0">
                          <a:solidFill>
                            <a:srgbClr val="002060"/>
                          </a:solidFill>
                          <a:latin typeface="Myriad Pro Light" panose="020B0403030403020204"/>
                        </a:rPr>
                        <a:t>Introduction to Research Methods</a:t>
                      </a:r>
                    </a:p>
                  </a:txBody>
                  <a:tcPr/>
                </a:tc>
                <a:tc>
                  <a:txBody>
                    <a:bodyPr/>
                    <a:lstStyle/>
                    <a:p>
                      <a:pPr algn="ctr"/>
                      <a:r>
                        <a:rPr lang="en-CA" b="1" dirty="0">
                          <a:solidFill>
                            <a:srgbClr val="002060"/>
                          </a:solidFill>
                          <a:latin typeface="Myriad Pro Light" panose="020B0403030403020204"/>
                        </a:rPr>
                        <a:t>+ 9.0 units options/electives or Joint Honours/ Minor requirements</a:t>
                      </a:r>
                    </a:p>
                  </a:txBody>
                  <a:tcPr/>
                </a:tc>
                <a:extLst>
                  <a:ext uri="{0D108BD9-81ED-4DB2-BD59-A6C34878D82A}">
                    <a16:rowId xmlns:a16="http://schemas.microsoft.com/office/drawing/2014/main" val="1539555402"/>
                  </a:ext>
                </a:extLst>
              </a:tr>
              <a:tr h="729533">
                <a:tc>
                  <a:txBody>
                    <a:bodyPr/>
                    <a:lstStyle/>
                    <a:p>
                      <a:pPr algn="ctr"/>
                      <a:r>
                        <a:rPr lang="en-US" b="1" dirty="0">
                          <a:solidFill>
                            <a:srgbClr val="002060"/>
                          </a:solidFill>
                          <a:latin typeface="Myriad Pro Light" panose="020B0403030403020204"/>
                        </a:rPr>
                        <a:t>+ 6 units options/electives or Joint </a:t>
                      </a:r>
                      <a:r>
                        <a:rPr lang="en-US" b="1" dirty="0" err="1">
                          <a:solidFill>
                            <a:srgbClr val="002060"/>
                          </a:solidFill>
                          <a:latin typeface="Myriad Pro Light" panose="020B0403030403020204"/>
                        </a:rPr>
                        <a:t>Honours</a:t>
                      </a:r>
                      <a:r>
                        <a:rPr lang="en-US" b="1" dirty="0">
                          <a:solidFill>
                            <a:srgbClr val="002060"/>
                          </a:solidFill>
                          <a:latin typeface="Myriad Pro Light" panose="020B0403030403020204"/>
                        </a:rPr>
                        <a:t>/Minor requirements</a:t>
                      </a:r>
                    </a:p>
                  </a:txBody>
                  <a:tcPr/>
                </a:tc>
                <a:tc>
                  <a:txBody>
                    <a:bodyPr/>
                    <a:lstStyle/>
                    <a:p>
                      <a:pPr algn="ctr"/>
                      <a:r>
                        <a:rPr lang="en-CA" b="0" dirty="0">
                          <a:solidFill>
                            <a:srgbClr val="002060"/>
                          </a:solidFill>
                          <a:latin typeface="Myriad Pro Light" panose="020B0403030403020204"/>
                        </a:rPr>
                        <a:t>*please contact us if you would like us to preregister you into </a:t>
                      </a:r>
                      <a:r>
                        <a:rPr lang="en-CA" b="1" dirty="0">
                          <a:solidFill>
                            <a:srgbClr val="002060"/>
                          </a:solidFill>
                          <a:latin typeface="Myriad Pro Light" panose="020B0403030403020204"/>
                        </a:rPr>
                        <a:t>HLTH 102 </a:t>
                      </a:r>
                      <a:r>
                        <a:rPr lang="en-CA" b="0" dirty="0">
                          <a:solidFill>
                            <a:srgbClr val="002060"/>
                          </a:solidFill>
                          <a:latin typeface="Myriad Pro Light" panose="020B0403030403020204"/>
                        </a:rPr>
                        <a:t>if you didn’t take it in 1</a:t>
                      </a:r>
                      <a:r>
                        <a:rPr lang="en-CA" b="0" baseline="30000" dirty="0">
                          <a:solidFill>
                            <a:srgbClr val="002060"/>
                          </a:solidFill>
                          <a:latin typeface="Myriad Pro Light" panose="020B0403030403020204"/>
                        </a:rPr>
                        <a:t>st</a:t>
                      </a:r>
                      <a:r>
                        <a:rPr lang="en-CA" b="0" dirty="0">
                          <a:solidFill>
                            <a:srgbClr val="002060"/>
                          </a:solidFill>
                          <a:latin typeface="Myriad Pro Light" panose="020B0403030403020204"/>
                        </a:rPr>
                        <a:t> </a:t>
                      </a:r>
                      <a:r>
                        <a:rPr lang="en-CA" b="0" dirty="0" err="1">
                          <a:solidFill>
                            <a:srgbClr val="002060"/>
                          </a:solidFill>
                          <a:latin typeface="Myriad Pro Light" panose="020B0403030403020204"/>
                        </a:rPr>
                        <a:t>yr</a:t>
                      </a:r>
                      <a:r>
                        <a:rPr lang="en-CA" b="0" dirty="0">
                          <a:solidFill>
                            <a:srgbClr val="002060"/>
                          </a:solidFill>
                          <a:latin typeface="Myriad Pro Light" panose="020B0403030403020204"/>
                        </a:rPr>
                        <a:t> (email </a:t>
                      </a:r>
                      <a:r>
                        <a:rPr lang="en-CA" b="0" dirty="0">
                          <a:solidFill>
                            <a:srgbClr val="002060"/>
                          </a:solidFill>
                          <a:latin typeface="Myriad Pro Light" panose="020B0403030403020204"/>
                          <a:hlinkClick r:id="rId4"/>
                        </a:rPr>
                        <a:t>skhs</a:t>
                      </a:r>
                      <a:r>
                        <a:rPr lang="en-CA" b="0">
                          <a:solidFill>
                            <a:srgbClr val="002060"/>
                          </a:solidFill>
                          <a:latin typeface="Myriad Pro Light" panose="020B0403030403020204"/>
                          <a:hlinkClick r:id="rId4"/>
                        </a:rPr>
                        <a:t>.ugassist</a:t>
                      </a:r>
                      <a:r>
                        <a:rPr lang="en-CA" b="0" dirty="0">
                          <a:solidFill>
                            <a:srgbClr val="002060"/>
                          </a:solidFill>
                          <a:latin typeface="Myriad Pro Light" panose="020B0403030403020204"/>
                          <a:hlinkClick r:id="rId4"/>
                        </a:rPr>
                        <a:t>@queensu.ca</a:t>
                      </a:r>
                      <a:r>
                        <a:rPr lang="en-CA" b="0" dirty="0">
                          <a:solidFill>
                            <a:srgbClr val="002060"/>
                          </a:solidFill>
                          <a:latin typeface="Myriad Pro Light" panose="020B0403030403020204"/>
                        </a:rPr>
                        <a:t>) </a:t>
                      </a:r>
                    </a:p>
                  </a:txBody>
                  <a:tcPr/>
                </a:tc>
                <a:extLst>
                  <a:ext uri="{0D108BD9-81ED-4DB2-BD59-A6C34878D82A}">
                    <a16:rowId xmlns:a16="http://schemas.microsoft.com/office/drawing/2014/main" val="3519470423"/>
                  </a:ext>
                </a:extLst>
              </a:tr>
            </a:tbl>
          </a:graphicData>
        </a:graphic>
      </p:graphicFrame>
    </p:spTree>
    <p:extLst>
      <p:ext uri="{BB962C8B-B14F-4D97-AF65-F5344CB8AC3E}">
        <p14:creationId xmlns:p14="http://schemas.microsoft.com/office/powerpoint/2010/main" val="84839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 y="5649589"/>
            <a:ext cx="12187767" cy="1700784"/>
          </a:xfrm>
          <a:prstGeom prst="rect">
            <a:avLst/>
          </a:prstGeom>
        </p:spPr>
      </p:pic>
      <p:sp>
        <p:nvSpPr>
          <p:cNvPr id="12" name="TextBox 11"/>
          <p:cNvSpPr txBox="1"/>
          <p:nvPr/>
        </p:nvSpPr>
        <p:spPr>
          <a:xfrm>
            <a:off x="1436340" y="273798"/>
            <a:ext cx="8080417" cy="1200329"/>
          </a:xfrm>
          <a:prstGeom prst="rect">
            <a:avLst/>
          </a:prstGeom>
          <a:noFill/>
        </p:spPr>
        <p:txBody>
          <a:bodyPr wrap="none" rtlCol="0">
            <a:spAutoFit/>
          </a:bodyPr>
          <a:lstStyle/>
          <a:p>
            <a:r>
              <a:rPr lang="en-CA" sz="3600" dirty="0">
                <a:solidFill>
                  <a:srgbClr val="F8B62C"/>
                </a:solidFill>
                <a:latin typeface="Myriad Pro Light" panose="020B0403030403020204" pitchFamily="34" charset="0"/>
              </a:rPr>
              <a:t>Register yourself into </a:t>
            </a:r>
            <a:r>
              <a:rPr lang="en-CA" sz="3600" dirty="0" err="1">
                <a:solidFill>
                  <a:srgbClr val="F8B62C"/>
                </a:solidFill>
                <a:latin typeface="Myriad Pro Light" panose="020B0403030403020204" pitchFamily="34" charset="0"/>
              </a:rPr>
              <a:t>Yr</a:t>
            </a:r>
            <a:r>
              <a:rPr lang="en-CA" sz="3600" dirty="0">
                <a:solidFill>
                  <a:srgbClr val="F8B62C"/>
                </a:solidFill>
                <a:latin typeface="Myriad Pro Light" panose="020B0403030403020204" pitchFamily="34" charset="0"/>
              </a:rPr>
              <a:t> 2 </a:t>
            </a:r>
            <a:r>
              <a:rPr lang="en-CA" sz="3600" b="1" dirty="0">
                <a:solidFill>
                  <a:srgbClr val="F8B62C"/>
                </a:solidFill>
                <a:latin typeface="Myriad Pro Light" panose="020B0403030403020204" pitchFamily="34" charset="0"/>
              </a:rPr>
              <a:t>Core</a:t>
            </a:r>
            <a:r>
              <a:rPr lang="en-CA" sz="3600" dirty="0">
                <a:solidFill>
                  <a:srgbClr val="F8B62C"/>
                </a:solidFill>
                <a:latin typeface="Myriad Pro Light" panose="020B0403030403020204" pitchFamily="34" charset="0"/>
              </a:rPr>
              <a:t> Courses</a:t>
            </a:r>
          </a:p>
          <a:p>
            <a:r>
              <a:rPr lang="en-CA" sz="3600" dirty="0">
                <a:solidFill>
                  <a:srgbClr val="F8B62C"/>
                </a:solidFill>
                <a:latin typeface="Myriad Pro Light" panose="020B0403030403020204" pitchFamily="34" charset="0"/>
              </a:rPr>
              <a:t>HLTH Minor/ General:</a:t>
            </a:r>
            <a:endParaRPr lang="en-CA" sz="3600" dirty="0">
              <a:solidFill>
                <a:srgbClr val="F8B62C"/>
              </a:solidFill>
              <a:latin typeface="Myriad Pro" panose="020B0503030403020204" pitchFamily="34" charset="0"/>
            </a:endParaRPr>
          </a:p>
        </p:txBody>
      </p:sp>
      <p:graphicFrame>
        <p:nvGraphicFramePr>
          <p:cNvPr id="8" name="Table 8">
            <a:extLst>
              <a:ext uri="{FF2B5EF4-FFF2-40B4-BE49-F238E27FC236}">
                <a16:creationId xmlns:a16="http://schemas.microsoft.com/office/drawing/2014/main" id="{491A76A8-30C0-4BBD-B65C-3D5F1862D701}"/>
              </a:ext>
            </a:extLst>
          </p:cNvPr>
          <p:cNvGraphicFramePr>
            <a:graphicFrameLocks noGrp="1"/>
          </p:cNvGraphicFramePr>
          <p:nvPr>
            <p:extLst>
              <p:ext uri="{D42A27DB-BD31-4B8C-83A1-F6EECF244321}">
                <p14:modId xmlns:p14="http://schemas.microsoft.com/office/powerpoint/2010/main" val="3970328716"/>
              </p:ext>
            </p:extLst>
          </p:nvPr>
        </p:nvGraphicFramePr>
        <p:xfrm>
          <a:off x="1109665" y="1646364"/>
          <a:ext cx="8801100" cy="3768297"/>
        </p:xfrm>
        <a:graphic>
          <a:graphicData uri="http://schemas.openxmlformats.org/drawingml/2006/table">
            <a:tbl>
              <a:tblPr firstRow="1" bandRow="1">
                <a:tableStyleId>{5A111915-BE36-4E01-A7E5-04B1672EAD32}</a:tableStyleId>
              </a:tblPr>
              <a:tblGrid>
                <a:gridCol w="4400550">
                  <a:extLst>
                    <a:ext uri="{9D8B030D-6E8A-4147-A177-3AD203B41FA5}">
                      <a16:colId xmlns:a16="http://schemas.microsoft.com/office/drawing/2014/main" val="1582475020"/>
                    </a:ext>
                  </a:extLst>
                </a:gridCol>
                <a:gridCol w="4400550">
                  <a:extLst>
                    <a:ext uri="{9D8B030D-6E8A-4147-A177-3AD203B41FA5}">
                      <a16:colId xmlns:a16="http://schemas.microsoft.com/office/drawing/2014/main" val="1389645950"/>
                    </a:ext>
                  </a:extLst>
                </a:gridCol>
              </a:tblGrid>
              <a:tr h="583446">
                <a:tc>
                  <a:txBody>
                    <a:bodyPr/>
                    <a:lstStyle/>
                    <a:p>
                      <a:pPr algn="ctr"/>
                      <a:r>
                        <a:rPr lang="en-US" sz="2000" dirty="0">
                          <a:solidFill>
                            <a:schemeClr val="bg1"/>
                          </a:solidFill>
                          <a:latin typeface="Myriad Pro Light" panose="020B0403030403020204"/>
                        </a:rPr>
                        <a:t>Fall term</a:t>
                      </a:r>
                      <a:endParaRPr lang="en-CA" sz="2000" dirty="0">
                        <a:solidFill>
                          <a:schemeClr val="bg1"/>
                        </a:solidFill>
                        <a:latin typeface="Myriad Pro Light" panose="020B0403030403020204"/>
                      </a:endParaRPr>
                    </a:p>
                  </a:txBody>
                  <a:tcPr>
                    <a:solidFill>
                      <a:srgbClr val="002060"/>
                    </a:solidFill>
                  </a:tcPr>
                </a:tc>
                <a:tc>
                  <a:txBody>
                    <a:bodyPr/>
                    <a:lstStyle/>
                    <a:p>
                      <a:pPr algn="ctr"/>
                      <a:r>
                        <a:rPr lang="en-US" sz="2000" dirty="0">
                          <a:solidFill>
                            <a:schemeClr val="bg1"/>
                          </a:solidFill>
                          <a:latin typeface="Myriad Pro Light" panose="020B0403030403020204"/>
                        </a:rPr>
                        <a:t>Winter</a:t>
                      </a:r>
                      <a:r>
                        <a:rPr lang="en-US" sz="2000" dirty="0">
                          <a:latin typeface="Myriad Pro Light" panose="020B0403030403020204"/>
                        </a:rPr>
                        <a:t> term</a:t>
                      </a:r>
                      <a:endParaRPr lang="en-CA" sz="2000" dirty="0">
                        <a:latin typeface="Myriad Pro Light" panose="020B0403030403020204"/>
                      </a:endParaRPr>
                    </a:p>
                  </a:txBody>
                  <a:tcPr>
                    <a:solidFill>
                      <a:srgbClr val="002060"/>
                    </a:solidFill>
                  </a:tcPr>
                </a:tc>
                <a:extLst>
                  <a:ext uri="{0D108BD9-81ED-4DB2-BD59-A6C34878D82A}">
                    <a16:rowId xmlns:a16="http://schemas.microsoft.com/office/drawing/2014/main" val="4011692167"/>
                  </a:ext>
                </a:extLst>
              </a:tr>
              <a:tr h="729533">
                <a:tc>
                  <a:txBody>
                    <a:bodyPr/>
                    <a:lstStyle/>
                    <a:p>
                      <a:pPr marL="0" indent="0" algn="ctr">
                        <a:buFont typeface="Arial" panose="020B0604020202020204" pitchFamily="34" charset="0"/>
                        <a:buNone/>
                      </a:pPr>
                      <a:r>
                        <a:rPr lang="en-US" b="1" dirty="0">
                          <a:solidFill>
                            <a:srgbClr val="002060"/>
                          </a:solidFill>
                          <a:latin typeface="Myriad Pro Light" panose="020B0403030403020204"/>
                        </a:rPr>
                        <a:t>HLTH 205/3.0</a:t>
                      </a:r>
                    </a:p>
                    <a:p>
                      <a:pPr marL="0" indent="0" algn="ctr">
                        <a:buFont typeface="Arial" panose="020B0604020202020204" pitchFamily="34" charset="0"/>
                        <a:buNone/>
                      </a:pPr>
                      <a:r>
                        <a:rPr lang="en-CA" b="0" dirty="0">
                          <a:solidFill>
                            <a:srgbClr val="002060"/>
                          </a:solidFill>
                          <a:latin typeface="Myriad Pro Light" panose="020B0403030403020204"/>
                        </a:rPr>
                        <a:t>Introduction to Health Promotion</a:t>
                      </a:r>
                    </a:p>
                  </a:txBody>
                  <a:tcPr/>
                </a:tc>
                <a:tc>
                  <a:txBody>
                    <a:bodyPr/>
                    <a:lstStyle/>
                    <a:p>
                      <a:pPr algn="ctr"/>
                      <a:r>
                        <a:rPr lang="en-US" b="1" dirty="0">
                          <a:solidFill>
                            <a:srgbClr val="002060"/>
                          </a:solidFill>
                          <a:latin typeface="Myriad Pro Light" panose="020B0403030403020204"/>
                        </a:rPr>
                        <a:t>ANAT 101/3.0 or ANAT 100/3.0 (ANAT 100 is also offered in Fall term)</a:t>
                      </a:r>
                    </a:p>
                    <a:p>
                      <a:pPr algn="ctr"/>
                      <a:r>
                        <a:rPr lang="en-US" b="0" dirty="0">
                          <a:solidFill>
                            <a:srgbClr val="002060"/>
                          </a:solidFill>
                          <a:latin typeface="Myriad Pro Light" panose="020B0403030403020204"/>
                        </a:rPr>
                        <a:t>Anatomy of the Human Body</a:t>
                      </a:r>
                      <a:endParaRPr lang="en-CA" b="0" dirty="0">
                        <a:solidFill>
                          <a:srgbClr val="002060"/>
                        </a:solidFill>
                        <a:latin typeface="Myriad Pro Light" panose="020B0403030403020204"/>
                      </a:endParaRPr>
                    </a:p>
                  </a:txBody>
                  <a:tcPr/>
                </a:tc>
                <a:extLst>
                  <a:ext uri="{0D108BD9-81ED-4DB2-BD59-A6C34878D82A}">
                    <a16:rowId xmlns:a16="http://schemas.microsoft.com/office/drawing/2014/main" val="15286015"/>
                  </a:ext>
                </a:extLst>
              </a:tr>
              <a:tr h="811385">
                <a:tc>
                  <a:txBody>
                    <a:bodyPr/>
                    <a:lstStyle/>
                    <a:p>
                      <a:pPr algn="ctr"/>
                      <a:r>
                        <a:rPr lang="en-US" b="1" dirty="0">
                          <a:solidFill>
                            <a:srgbClr val="002060"/>
                          </a:solidFill>
                          <a:latin typeface="Myriad Pro Light" panose="020B0403030403020204"/>
                        </a:rPr>
                        <a:t>+ 12.0 units options/electives or Major requirements</a:t>
                      </a:r>
                    </a:p>
                  </a:txBody>
                  <a:tcPr/>
                </a:tc>
                <a:tc>
                  <a:txBody>
                    <a:bodyPr/>
                    <a:lstStyle/>
                    <a:p>
                      <a:pPr algn="ctr"/>
                      <a:r>
                        <a:rPr lang="en-CA" b="1" dirty="0">
                          <a:solidFill>
                            <a:srgbClr val="002060"/>
                          </a:solidFill>
                          <a:latin typeface="Myriad Pro Light" panose="020B0403030403020204"/>
                        </a:rPr>
                        <a:t>+ 12.0 units options/electives </a:t>
                      </a:r>
                      <a:r>
                        <a:rPr lang="en-CA" b="1">
                          <a:solidFill>
                            <a:srgbClr val="002060"/>
                          </a:solidFill>
                          <a:latin typeface="Myriad Pro Light" panose="020B0403030403020204"/>
                        </a:rPr>
                        <a:t>or Major </a:t>
                      </a:r>
                      <a:r>
                        <a:rPr lang="en-CA" b="1" dirty="0">
                          <a:solidFill>
                            <a:srgbClr val="002060"/>
                          </a:solidFill>
                          <a:latin typeface="Myriad Pro Light" panose="020B0403030403020204"/>
                        </a:rPr>
                        <a:t>requirements</a:t>
                      </a:r>
                    </a:p>
                  </a:txBody>
                  <a:tcPr/>
                </a:tc>
                <a:extLst>
                  <a:ext uri="{0D108BD9-81ED-4DB2-BD59-A6C34878D82A}">
                    <a16:rowId xmlns:a16="http://schemas.microsoft.com/office/drawing/2014/main" val="110429228"/>
                  </a:ext>
                </a:extLst>
              </a:tr>
              <a:tr h="1459066">
                <a:tc>
                  <a:txBody>
                    <a:bodyPr/>
                    <a:lstStyle/>
                    <a:p>
                      <a:pPr algn="ctr"/>
                      <a:endParaRPr lang="en-US" b="0" dirty="0">
                        <a:solidFill>
                          <a:srgbClr val="002060"/>
                        </a:solidFill>
                        <a:latin typeface="Myriad Pro Light" panose="020B0403030403020204"/>
                      </a:endParaRPr>
                    </a:p>
                  </a:txBody>
                  <a:tcPr/>
                </a:tc>
                <a:tc>
                  <a:txBody>
                    <a:bodyPr/>
                    <a:lstStyle/>
                    <a:p>
                      <a:pPr algn="ctr"/>
                      <a:r>
                        <a:rPr lang="en-CA" b="0" dirty="0">
                          <a:solidFill>
                            <a:srgbClr val="002060"/>
                          </a:solidFill>
                          <a:latin typeface="Myriad Pro Light" panose="020B0403030403020204"/>
                        </a:rPr>
                        <a:t>*please contact us if you would like us to preregister you into </a:t>
                      </a:r>
                      <a:r>
                        <a:rPr lang="en-CA" b="1" dirty="0">
                          <a:solidFill>
                            <a:srgbClr val="002060"/>
                          </a:solidFill>
                          <a:latin typeface="Myriad Pro Light" panose="020B0403030403020204"/>
                        </a:rPr>
                        <a:t>HLTH 102 </a:t>
                      </a:r>
                      <a:r>
                        <a:rPr lang="en-CA" b="0" dirty="0">
                          <a:solidFill>
                            <a:srgbClr val="002060"/>
                          </a:solidFill>
                          <a:latin typeface="Myriad Pro Light" panose="020B0403030403020204"/>
                        </a:rPr>
                        <a:t>if you didn’t take it in 1</a:t>
                      </a:r>
                      <a:r>
                        <a:rPr lang="en-CA" b="0" baseline="30000" dirty="0">
                          <a:solidFill>
                            <a:srgbClr val="002060"/>
                          </a:solidFill>
                          <a:latin typeface="Myriad Pro Light" panose="020B0403030403020204"/>
                        </a:rPr>
                        <a:t>st</a:t>
                      </a:r>
                      <a:r>
                        <a:rPr lang="en-CA" b="0" dirty="0">
                          <a:solidFill>
                            <a:srgbClr val="002060"/>
                          </a:solidFill>
                          <a:latin typeface="Myriad Pro Light" panose="020B0403030403020204"/>
                        </a:rPr>
                        <a:t> </a:t>
                      </a:r>
                      <a:r>
                        <a:rPr lang="en-CA" b="0" dirty="0" err="1">
                          <a:solidFill>
                            <a:srgbClr val="002060"/>
                          </a:solidFill>
                          <a:latin typeface="Myriad Pro Light" panose="020B0403030403020204"/>
                        </a:rPr>
                        <a:t>yr</a:t>
                      </a:r>
                      <a:r>
                        <a:rPr lang="en-CA" b="0" dirty="0">
                          <a:solidFill>
                            <a:srgbClr val="002060"/>
                          </a:solidFill>
                          <a:latin typeface="Myriad Pro Light" panose="020B0403030403020204"/>
                        </a:rPr>
                        <a:t> (email </a:t>
                      </a:r>
                      <a:r>
                        <a:rPr lang="en-CA" b="0" dirty="0">
                          <a:solidFill>
                            <a:srgbClr val="002060"/>
                          </a:solidFill>
                          <a:latin typeface="Myriad Pro Light" panose="020B0403030403020204"/>
                          <a:hlinkClick r:id="rId4"/>
                        </a:rPr>
                        <a:t>skhs.ugassist@queensu.ca</a:t>
                      </a:r>
                      <a:r>
                        <a:rPr lang="en-CA" b="0" dirty="0">
                          <a:solidFill>
                            <a:srgbClr val="002060"/>
                          </a:solidFill>
                          <a:latin typeface="Myriad Pro Light" panose="020B0403030403020204"/>
                        </a:rPr>
                        <a:t>) </a:t>
                      </a:r>
                    </a:p>
                  </a:txBody>
                  <a:tcPr/>
                </a:tc>
                <a:extLst>
                  <a:ext uri="{0D108BD9-81ED-4DB2-BD59-A6C34878D82A}">
                    <a16:rowId xmlns:a16="http://schemas.microsoft.com/office/drawing/2014/main" val="1539555402"/>
                  </a:ext>
                </a:extLst>
              </a:tr>
            </a:tbl>
          </a:graphicData>
        </a:graphic>
      </p:graphicFrame>
    </p:spTree>
    <p:extLst>
      <p:ext uri="{BB962C8B-B14F-4D97-AF65-F5344CB8AC3E}">
        <p14:creationId xmlns:p14="http://schemas.microsoft.com/office/powerpoint/2010/main" val="166367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ty lights focused in magnifying glass">
            <a:extLst>
              <a:ext uri="{FF2B5EF4-FFF2-40B4-BE49-F238E27FC236}">
                <a16:creationId xmlns:a16="http://schemas.microsoft.com/office/drawing/2014/main" id="{B4A7F519-D93B-4885-8767-72804EA43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28" y="1708727"/>
            <a:ext cx="7444510" cy="621108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01657" y="2659427"/>
            <a:ext cx="7038109" cy="1700784"/>
          </a:xfrm>
          <a:prstGeom prst="rect">
            <a:avLst/>
          </a:prstGeom>
        </p:spPr>
      </p:pic>
      <p:sp>
        <p:nvSpPr>
          <p:cNvPr id="3" name="TextBox 2"/>
          <p:cNvSpPr txBox="1"/>
          <p:nvPr/>
        </p:nvSpPr>
        <p:spPr>
          <a:xfrm>
            <a:off x="1265383" y="101600"/>
            <a:ext cx="6289962" cy="1107996"/>
          </a:xfrm>
          <a:prstGeom prst="rect">
            <a:avLst/>
          </a:prstGeom>
          <a:noFill/>
        </p:spPr>
        <p:txBody>
          <a:bodyPr wrap="square" rtlCol="0">
            <a:spAutoFit/>
          </a:bodyPr>
          <a:lstStyle/>
          <a:p>
            <a:r>
              <a:rPr lang="en-US" sz="6600" dirty="0">
                <a:solidFill>
                  <a:srgbClr val="F8B62C"/>
                </a:solidFill>
                <a:latin typeface="Myriad Pro Light" panose="020B0403030403020204" pitchFamily="34" charset="0"/>
              </a:rPr>
              <a:t>Know your plan</a:t>
            </a:r>
            <a:endParaRPr lang="en-CA" sz="6600" dirty="0">
              <a:solidFill>
                <a:srgbClr val="F8B62C"/>
              </a:solidFill>
              <a:latin typeface="Myriad Pro Light" panose="020B0403030403020204" pitchFamily="34" charset="0"/>
            </a:endParaRPr>
          </a:p>
        </p:txBody>
      </p:sp>
      <p:sp>
        <p:nvSpPr>
          <p:cNvPr id="5" name="TextBox 4"/>
          <p:cNvSpPr txBox="1"/>
          <p:nvPr/>
        </p:nvSpPr>
        <p:spPr>
          <a:xfrm>
            <a:off x="7155180" y="1954530"/>
            <a:ext cx="3669030" cy="5755422"/>
          </a:xfrm>
          <a:prstGeom prst="rect">
            <a:avLst/>
          </a:prstGeom>
          <a:noFill/>
        </p:spPr>
        <p:txBody>
          <a:bodyPr wrap="square" rtlCol="0">
            <a:spAutoFit/>
          </a:bodyPr>
          <a:lstStyle/>
          <a:p>
            <a:r>
              <a:rPr lang="en-CA" sz="3200" dirty="0">
                <a:solidFill>
                  <a:schemeClr val="bg1">
                    <a:lumMod val="50000"/>
                  </a:schemeClr>
                </a:solidFill>
                <a:latin typeface="Myriad Pro Light" panose="020B0403030403020204" pitchFamily="34" charset="0"/>
              </a:rPr>
              <a:t>Use your </a:t>
            </a:r>
            <a:r>
              <a:rPr lang="en-CA" sz="4400" b="1" dirty="0">
                <a:solidFill>
                  <a:schemeClr val="bg1">
                    <a:lumMod val="50000"/>
                  </a:schemeClr>
                </a:solidFill>
                <a:latin typeface="Myriad Pro Light" panose="020B0403030403020204" pitchFamily="34" charset="0"/>
              </a:rPr>
              <a:t>Degree Audit Form &amp; </a:t>
            </a:r>
            <a:r>
              <a:rPr lang="en-CA" sz="4400" b="1">
                <a:solidFill>
                  <a:schemeClr val="bg1">
                    <a:lumMod val="50000"/>
                  </a:schemeClr>
                </a:solidFill>
                <a:latin typeface="Myriad Pro Light" panose="020B0403030403020204" pitchFamily="34" charset="0"/>
              </a:rPr>
              <a:t>Progress Report </a:t>
            </a:r>
            <a:r>
              <a:rPr lang="en-CA" sz="3200" dirty="0">
                <a:solidFill>
                  <a:schemeClr val="bg1">
                    <a:lumMod val="50000"/>
                  </a:schemeClr>
                </a:solidFill>
                <a:latin typeface="Myriad Pro Light" panose="020B0403030403020204" pitchFamily="34" charset="0"/>
              </a:rPr>
              <a:t>to track your progress through your degree </a:t>
            </a:r>
          </a:p>
          <a:p>
            <a:r>
              <a:rPr lang="en-CA" sz="3200" dirty="0">
                <a:solidFill>
                  <a:schemeClr val="bg1">
                    <a:lumMod val="50000"/>
                  </a:schemeClr>
                </a:solidFill>
                <a:latin typeface="Myriad Pro Light" panose="020B0403030403020204" pitchFamily="34" charset="0"/>
              </a:rPr>
              <a:t>	</a:t>
            </a:r>
          </a:p>
          <a:p>
            <a:endParaRPr lang="en-CA" sz="3200" dirty="0">
              <a:solidFill>
                <a:schemeClr val="bg1">
                  <a:lumMod val="50000"/>
                </a:schemeClr>
              </a:solidFill>
              <a:latin typeface="Myriad Pro Light" panose="020B0403030403020204" pitchFamily="34" charset="0"/>
            </a:endParaRPr>
          </a:p>
          <a:p>
            <a:endParaRPr lang="en-CA" sz="3200" dirty="0">
              <a:solidFill>
                <a:schemeClr val="bg1">
                  <a:lumMod val="50000"/>
                </a:schemeClr>
              </a:solidFill>
              <a:latin typeface="Myriad Pro Light" panose="020B0403030403020204" pitchFamily="34" charset="0"/>
            </a:endParaRPr>
          </a:p>
        </p:txBody>
      </p:sp>
    </p:spTree>
    <p:extLst>
      <p:ext uri="{BB962C8B-B14F-4D97-AF65-F5344CB8AC3E}">
        <p14:creationId xmlns:p14="http://schemas.microsoft.com/office/powerpoint/2010/main" val="308878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33465" y="2578608"/>
            <a:ext cx="6858000" cy="1700784"/>
          </a:xfrm>
          <a:prstGeom prst="rect">
            <a:avLst/>
          </a:prstGeom>
        </p:spPr>
      </p:pic>
      <p:sp>
        <p:nvSpPr>
          <p:cNvPr id="3" name="TextBox 2"/>
          <p:cNvSpPr txBox="1"/>
          <p:nvPr/>
        </p:nvSpPr>
        <p:spPr>
          <a:xfrm>
            <a:off x="7360920" y="891540"/>
            <a:ext cx="4450080" cy="2123658"/>
          </a:xfrm>
          <a:prstGeom prst="rect">
            <a:avLst/>
          </a:prstGeom>
          <a:noFill/>
        </p:spPr>
        <p:txBody>
          <a:bodyPr wrap="square" rtlCol="0">
            <a:spAutoFit/>
          </a:bodyPr>
          <a:lstStyle/>
          <a:p>
            <a:endParaRPr lang="en-US" sz="6600" dirty="0">
              <a:solidFill>
                <a:srgbClr val="F8B62C"/>
              </a:solidFill>
              <a:latin typeface="Myriad Pro Light" panose="020B0403030403020204" pitchFamily="34" charset="0"/>
            </a:endParaRPr>
          </a:p>
          <a:p>
            <a:endParaRPr lang="en-US" sz="6600" dirty="0">
              <a:solidFill>
                <a:srgbClr val="F8B62C"/>
              </a:solidFill>
              <a:latin typeface="Myriad Pro Light" panose="020B0403030403020204" pitchFamily="34" charset="0"/>
            </a:endParaRPr>
          </a:p>
        </p:txBody>
      </p:sp>
      <p:sp>
        <p:nvSpPr>
          <p:cNvPr id="9" name="TextBox 8">
            <a:extLst>
              <a:ext uri="{FF2B5EF4-FFF2-40B4-BE49-F238E27FC236}">
                <a16:creationId xmlns:a16="http://schemas.microsoft.com/office/drawing/2014/main" id="{06803677-6990-46FC-82BD-FEB9D6CDA441}"/>
              </a:ext>
            </a:extLst>
          </p:cNvPr>
          <p:cNvSpPr txBox="1"/>
          <p:nvPr/>
        </p:nvSpPr>
        <p:spPr>
          <a:xfrm>
            <a:off x="9827491" y="1016000"/>
            <a:ext cx="2219367" cy="844947"/>
          </a:xfrm>
          <a:prstGeom prst="rect">
            <a:avLst/>
          </a:prstGeom>
          <a:noFill/>
        </p:spPr>
        <p:txBody>
          <a:bodyPr wrap="square" rtlCol="0">
            <a:spAutoFit/>
          </a:bodyPr>
          <a:lstStyle/>
          <a:p>
            <a:r>
              <a:rPr lang="en-US" sz="2400" dirty="0">
                <a:solidFill>
                  <a:srgbClr val="002060"/>
                </a:solidFill>
                <a:latin typeface="Myriad Pro"/>
              </a:rPr>
              <a:t>39 units of Core Courses</a:t>
            </a:r>
            <a:endParaRPr lang="en-CA" sz="2400" dirty="0">
              <a:solidFill>
                <a:srgbClr val="002060"/>
              </a:solidFill>
              <a:latin typeface="Myriad Pro"/>
            </a:endParaRPr>
          </a:p>
        </p:txBody>
      </p:sp>
      <p:sp>
        <p:nvSpPr>
          <p:cNvPr id="4" name="TextBox 3">
            <a:extLst>
              <a:ext uri="{FF2B5EF4-FFF2-40B4-BE49-F238E27FC236}">
                <a16:creationId xmlns:a16="http://schemas.microsoft.com/office/drawing/2014/main" id="{73E9CD4B-C479-40AE-8D18-0A107A36AA45}"/>
              </a:ext>
            </a:extLst>
          </p:cNvPr>
          <p:cNvSpPr txBox="1"/>
          <p:nvPr/>
        </p:nvSpPr>
        <p:spPr>
          <a:xfrm>
            <a:off x="9827491" y="2854036"/>
            <a:ext cx="19835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Myriad Pro"/>
                <a:ea typeface="+mn-ea"/>
                <a:cs typeface="+mn-cs"/>
              </a:rPr>
              <a:t>21 units of HLTH/KNPE Options</a:t>
            </a:r>
            <a:endParaRPr kumimoji="0" lang="en-CA" sz="2400" b="0" i="0" u="none" strike="noStrike" kern="1200" cap="none" spc="0" normalizeH="0" baseline="0" noProof="0" dirty="0">
              <a:ln>
                <a:noFill/>
              </a:ln>
              <a:solidFill>
                <a:srgbClr val="002060"/>
              </a:solidFill>
              <a:effectLst/>
              <a:uLnTx/>
              <a:uFillTx/>
              <a:latin typeface="Myriad Pro"/>
              <a:ea typeface="+mn-ea"/>
              <a:cs typeface="+mn-cs"/>
            </a:endParaRPr>
          </a:p>
        </p:txBody>
      </p:sp>
      <p:sp>
        <p:nvSpPr>
          <p:cNvPr id="5" name="Arrow: Right 4">
            <a:extLst>
              <a:ext uri="{FF2B5EF4-FFF2-40B4-BE49-F238E27FC236}">
                <a16:creationId xmlns:a16="http://schemas.microsoft.com/office/drawing/2014/main" id="{CFB3CEF3-5B52-4320-92B1-1FE364430507}"/>
              </a:ext>
            </a:extLst>
          </p:cNvPr>
          <p:cNvSpPr/>
          <p:nvPr/>
        </p:nvSpPr>
        <p:spPr>
          <a:xfrm>
            <a:off x="2919849" y="4268369"/>
            <a:ext cx="1156392" cy="64596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0FBD1A3D-42ED-4F37-80A2-9447065EB440}"/>
              </a:ext>
            </a:extLst>
          </p:cNvPr>
          <p:cNvSpPr txBox="1"/>
          <p:nvPr/>
        </p:nvSpPr>
        <p:spPr>
          <a:xfrm>
            <a:off x="2627291" y="5089821"/>
            <a:ext cx="174150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Myriad Pro"/>
                <a:ea typeface="+mn-ea"/>
                <a:cs typeface="+mn-cs"/>
              </a:rPr>
              <a:t>Note: you can take Option courses from other departments</a:t>
            </a:r>
            <a:endParaRPr kumimoji="0" lang="en-CA" sz="1600" b="0" i="0" u="none" strike="noStrike" kern="1200" cap="none" spc="0" normalizeH="0" baseline="0" noProof="0" dirty="0">
              <a:ln>
                <a:noFill/>
              </a:ln>
              <a:solidFill>
                <a:srgbClr val="002060"/>
              </a:solidFill>
              <a:effectLst/>
              <a:uLnTx/>
              <a:uFillTx/>
              <a:latin typeface="Myriad Pro"/>
              <a:ea typeface="+mn-ea"/>
              <a:cs typeface="+mn-cs"/>
            </a:endParaRPr>
          </a:p>
        </p:txBody>
      </p:sp>
      <p:pic>
        <p:nvPicPr>
          <p:cNvPr id="8" name="Picture 7">
            <a:extLst>
              <a:ext uri="{FF2B5EF4-FFF2-40B4-BE49-F238E27FC236}">
                <a16:creationId xmlns:a16="http://schemas.microsoft.com/office/drawing/2014/main" id="{A6D658D4-B37E-69D3-EBD2-B3A84227FF1C}"/>
              </a:ext>
            </a:extLst>
          </p:cNvPr>
          <p:cNvPicPr>
            <a:picLocks noChangeAspect="1"/>
          </p:cNvPicPr>
          <p:nvPr/>
        </p:nvPicPr>
        <p:blipFill>
          <a:blip r:embed="rId4"/>
          <a:stretch>
            <a:fillRect/>
          </a:stretch>
        </p:blipFill>
        <p:spPr>
          <a:xfrm>
            <a:off x="4555845" y="-73891"/>
            <a:ext cx="5326602" cy="6858000"/>
          </a:xfrm>
          <a:prstGeom prst="rect">
            <a:avLst/>
          </a:prstGeom>
        </p:spPr>
      </p:pic>
    </p:spTree>
    <p:extLst>
      <p:ext uri="{BB962C8B-B14F-4D97-AF65-F5344CB8AC3E}">
        <p14:creationId xmlns:p14="http://schemas.microsoft.com/office/powerpoint/2010/main" val="425189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009F7C67-5D69-491B-BB76-4BD42E21F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375" y="838023"/>
            <a:ext cx="5726097" cy="439899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433465" y="2578608"/>
            <a:ext cx="6858000" cy="1700784"/>
          </a:xfrm>
          <a:prstGeom prst="rect">
            <a:avLst/>
          </a:prstGeom>
        </p:spPr>
      </p:pic>
      <p:sp>
        <p:nvSpPr>
          <p:cNvPr id="3" name="TextBox 2"/>
          <p:cNvSpPr txBox="1"/>
          <p:nvPr/>
        </p:nvSpPr>
        <p:spPr>
          <a:xfrm>
            <a:off x="7231610" y="1073825"/>
            <a:ext cx="4815248" cy="4893647"/>
          </a:xfrm>
          <a:prstGeom prst="rect">
            <a:avLst/>
          </a:prstGeom>
          <a:noFill/>
        </p:spPr>
        <p:txBody>
          <a:bodyPr wrap="square" rtlCol="0">
            <a:spAutoFit/>
          </a:bodyPr>
          <a:lstStyle/>
          <a:p>
            <a:endParaRPr lang="en-US" sz="2400" b="1" dirty="0">
              <a:solidFill>
                <a:schemeClr val="accent5">
                  <a:lumMod val="50000"/>
                </a:schemeClr>
              </a:solidFill>
              <a:latin typeface="Myriad Pro Light" panose="020B0403030403020204" pitchFamily="34" charset="0"/>
            </a:endParaRPr>
          </a:p>
          <a:p>
            <a:endParaRPr lang="en-US" sz="2400" b="1" dirty="0">
              <a:solidFill>
                <a:schemeClr val="accent5">
                  <a:lumMod val="50000"/>
                </a:schemeClr>
              </a:solidFill>
              <a:latin typeface="Myriad Pro Light" panose="020B0403030403020204" pitchFamily="34" charset="0"/>
            </a:endParaRPr>
          </a:p>
          <a:p>
            <a:r>
              <a:rPr lang="en-US" sz="2400" dirty="0">
                <a:solidFill>
                  <a:schemeClr val="accent5">
                    <a:lumMod val="50000"/>
                  </a:schemeClr>
                </a:solidFill>
                <a:latin typeface="Myriad Pro" panose="020B0503030403020204"/>
              </a:rPr>
              <a:t>OR </a:t>
            </a:r>
          </a:p>
          <a:p>
            <a:endParaRPr lang="en-US" sz="2400" dirty="0">
              <a:solidFill>
                <a:schemeClr val="accent5">
                  <a:lumMod val="50000"/>
                </a:schemeClr>
              </a:solidFill>
              <a:latin typeface="Myriad Pro" panose="020B0503030403020204"/>
            </a:endParaRPr>
          </a:p>
          <a:p>
            <a:r>
              <a:rPr lang="en-US" sz="2400" dirty="0">
                <a:solidFill>
                  <a:schemeClr val="accent5">
                    <a:lumMod val="50000"/>
                  </a:schemeClr>
                </a:solidFill>
                <a:latin typeface="Myriad Pro" panose="020B0503030403020204"/>
              </a:rPr>
              <a:t>  </a:t>
            </a:r>
            <a:r>
              <a:rPr lang="en-US" sz="2400" b="1" dirty="0">
                <a:solidFill>
                  <a:schemeClr val="accent5">
                    <a:lumMod val="50000"/>
                  </a:schemeClr>
                </a:solidFill>
                <a:latin typeface="Myriad Pro" panose="020B0503030403020204"/>
              </a:rPr>
              <a:t>30 units </a:t>
            </a:r>
            <a:r>
              <a:rPr lang="en-US" sz="2400" dirty="0">
                <a:solidFill>
                  <a:schemeClr val="accent5">
                    <a:lumMod val="50000"/>
                  </a:schemeClr>
                </a:solidFill>
                <a:latin typeface="Myriad Pro" panose="020B0503030403020204"/>
              </a:rPr>
              <a:t>of Minor Requirements     </a:t>
            </a:r>
          </a:p>
          <a:p>
            <a:r>
              <a:rPr lang="en-US" sz="2400" dirty="0">
                <a:solidFill>
                  <a:schemeClr val="accent5">
                    <a:lumMod val="50000"/>
                  </a:schemeClr>
                </a:solidFill>
                <a:latin typeface="Myriad Pro" panose="020B0503030403020204"/>
              </a:rPr>
              <a:t>  and 30 units of Arts &amp; Science    </a:t>
            </a:r>
          </a:p>
          <a:p>
            <a:r>
              <a:rPr lang="en-US" sz="2400" dirty="0">
                <a:solidFill>
                  <a:schemeClr val="accent5">
                    <a:lumMod val="50000"/>
                  </a:schemeClr>
                </a:solidFill>
                <a:latin typeface="Myriad Pro" panose="020B0503030403020204"/>
              </a:rPr>
              <a:t>  electives</a:t>
            </a:r>
          </a:p>
          <a:p>
            <a:endParaRPr lang="en-US" sz="2400" dirty="0">
              <a:solidFill>
                <a:srgbClr val="F8B62C"/>
              </a:solidFill>
              <a:latin typeface="Myriad Pro Light" panose="020B0403030403020204" pitchFamily="34" charset="0"/>
            </a:endParaRPr>
          </a:p>
          <a:p>
            <a:endParaRPr lang="en-US" sz="2400" dirty="0">
              <a:solidFill>
                <a:srgbClr val="F8B62C"/>
              </a:solidFill>
              <a:latin typeface="Myriad Pro Light" panose="020B0403030403020204" pitchFamily="34" charset="0"/>
            </a:endParaRPr>
          </a:p>
          <a:p>
            <a:endParaRPr lang="en-US" sz="2400" dirty="0">
              <a:solidFill>
                <a:srgbClr val="F8B62C"/>
              </a:solidFill>
              <a:latin typeface="Myriad Pro Light" panose="020B0403030403020204" pitchFamily="34" charset="0"/>
            </a:endParaRPr>
          </a:p>
          <a:p>
            <a:r>
              <a:rPr lang="en-US" sz="3600" dirty="0">
                <a:solidFill>
                  <a:srgbClr val="F8B62C"/>
                </a:solidFill>
                <a:latin typeface="Myriad Pro Light" panose="020B0403030403020204" pitchFamily="34" charset="0"/>
              </a:rPr>
              <a:t>Using your </a:t>
            </a:r>
          </a:p>
          <a:p>
            <a:r>
              <a:rPr lang="en-US" sz="3600" dirty="0">
                <a:solidFill>
                  <a:srgbClr val="002060"/>
                </a:solidFill>
                <a:latin typeface="Myriad Pro Light" panose="020B0403030403020204" pitchFamily="34" charset="0"/>
                <a:hlinkClick r:id="rId5">
                  <a:extLst>
                    <a:ext uri="{A12FA001-AC4F-418D-AE19-62706E023703}">
                      <ahyp:hlinkClr xmlns:ahyp="http://schemas.microsoft.com/office/drawing/2018/hyperlinkcolor" val="tx"/>
                    </a:ext>
                  </a:extLst>
                </a:hlinkClick>
              </a:rPr>
              <a:t>HLTH degree audit form  </a:t>
            </a:r>
            <a:endParaRPr lang="en-CA" sz="3600" dirty="0">
              <a:solidFill>
                <a:srgbClr val="002060"/>
              </a:solidFill>
              <a:latin typeface="Myriad Pro Light" panose="020B0403030403020204" pitchFamily="34" charset="0"/>
            </a:endParaRPr>
          </a:p>
        </p:txBody>
      </p:sp>
      <p:sp>
        <p:nvSpPr>
          <p:cNvPr id="9" name="TextBox 8">
            <a:extLst>
              <a:ext uri="{FF2B5EF4-FFF2-40B4-BE49-F238E27FC236}">
                <a16:creationId xmlns:a16="http://schemas.microsoft.com/office/drawing/2014/main" id="{06803677-6990-46FC-82BD-FEB9D6CDA441}"/>
              </a:ext>
            </a:extLst>
          </p:cNvPr>
          <p:cNvSpPr txBox="1"/>
          <p:nvPr/>
        </p:nvSpPr>
        <p:spPr>
          <a:xfrm>
            <a:off x="7231610" y="1029950"/>
            <a:ext cx="4051954" cy="461665"/>
          </a:xfrm>
          <a:prstGeom prst="rect">
            <a:avLst/>
          </a:prstGeom>
          <a:noFill/>
        </p:spPr>
        <p:txBody>
          <a:bodyPr wrap="square" rtlCol="0">
            <a:spAutoFit/>
          </a:bodyPr>
          <a:lstStyle/>
          <a:p>
            <a:r>
              <a:rPr lang="en-US" sz="2400" dirty="0">
                <a:solidFill>
                  <a:srgbClr val="002060"/>
                </a:solidFill>
                <a:latin typeface="Myriad Pro"/>
              </a:rPr>
              <a:t>   </a:t>
            </a:r>
            <a:r>
              <a:rPr lang="en-US" sz="2400" b="1" dirty="0">
                <a:solidFill>
                  <a:srgbClr val="002060"/>
                </a:solidFill>
                <a:latin typeface="Myriad Pro"/>
              </a:rPr>
              <a:t>60 units </a:t>
            </a:r>
            <a:r>
              <a:rPr lang="en-US" sz="2400" dirty="0">
                <a:solidFill>
                  <a:srgbClr val="002060"/>
                </a:solidFill>
                <a:latin typeface="Myriad Pro"/>
              </a:rPr>
              <a:t>of electives</a:t>
            </a:r>
            <a:endParaRPr lang="en-CA" sz="2400" dirty="0">
              <a:solidFill>
                <a:srgbClr val="002060"/>
              </a:solidFill>
              <a:latin typeface="Myriad Pro"/>
            </a:endParaRPr>
          </a:p>
        </p:txBody>
      </p:sp>
    </p:spTree>
    <p:extLst>
      <p:ext uri="{BB962C8B-B14F-4D97-AF65-F5344CB8AC3E}">
        <p14:creationId xmlns:p14="http://schemas.microsoft.com/office/powerpoint/2010/main" val="48788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1170</Words>
  <Application>Microsoft Office PowerPoint</Application>
  <PresentationFormat>Widescreen</PresentationFormat>
  <Paragraphs>189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Myriad Pro</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McCourt</dc:creator>
  <cp:lastModifiedBy>Anna van der Meulen</cp:lastModifiedBy>
  <cp:revision>84</cp:revision>
  <dcterms:created xsi:type="dcterms:W3CDTF">2020-07-14T21:11:06Z</dcterms:created>
  <dcterms:modified xsi:type="dcterms:W3CDTF">2022-07-06T12:05:39Z</dcterms:modified>
</cp:coreProperties>
</file>