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772400" cy="100584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E311843-1FD8-4053-9D66-C7052C12D817}">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EDE"/>
    <a:srgbClr val="C1EC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8" autoAdjust="0"/>
    <p:restoredTop sz="94660"/>
  </p:normalViewPr>
  <p:slideViewPr>
    <p:cSldViewPr snapToGrid="0">
      <p:cViewPr varScale="1">
        <p:scale>
          <a:sx n="64" d="100"/>
          <a:sy n="64" d="100"/>
        </p:scale>
        <p:origin x="267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2"/>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563" indent="0" algn="ctr">
              <a:buNone/>
              <a:defRPr sz="1700"/>
            </a:lvl2pPr>
            <a:lvl3pPr marL="777126" indent="0" algn="ctr">
              <a:buNone/>
              <a:defRPr sz="1530"/>
            </a:lvl3pPr>
            <a:lvl4pPr marL="1165689" indent="0" algn="ctr">
              <a:buNone/>
              <a:defRPr sz="1360"/>
            </a:lvl4pPr>
            <a:lvl5pPr marL="1554252" indent="0" algn="ctr">
              <a:buNone/>
              <a:defRPr sz="1360"/>
            </a:lvl5pPr>
            <a:lvl6pPr marL="1942815" indent="0" algn="ctr">
              <a:buNone/>
              <a:defRPr sz="1360"/>
            </a:lvl6pPr>
            <a:lvl7pPr marL="2331378" indent="0" algn="ctr">
              <a:buNone/>
              <a:defRPr sz="1360"/>
            </a:lvl7pPr>
            <a:lvl8pPr marL="2719941" indent="0" algn="ctr">
              <a:buNone/>
              <a:defRPr sz="1360"/>
            </a:lvl8pPr>
            <a:lvl9pPr marL="3108504"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0B70FB-D3AF-4146-80B5-AD7EAF2CA78F}"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7F16D-080B-495E-8BEC-DC93E1AF6F9B}" type="slidenum">
              <a:rPr lang="en-US" smtClean="0"/>
              <a:t>‹#›</a:t>
            </a:fld>
            <a:endParaRPr lang="en-US"/>
          </a:p>
        </p:txBody>
      </p:sp>
    </p:spTree>
    <p:extLst>
      <p:ext uri="{BB962C8B-B14F-4D97-AF65-F5344CB8AC3E}">
        <p14:creationId xmlns:p14="http://schemas.microsoft.com/office/powerpoint/2010/main" val="3013924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0B70FB-D3AF-4146-80B5-AD7EAF2CA78F}"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7F16D-080B-495E-8BEC-DC93E1AF6F9B}" type="slidenum">
              <a:rPr lang="en-US" smtClean="0"/>
              <a:t>‹#›</a:t>
            </a:fld>
            <a:endParaRPr lang="en-US"/>
          </a:p>
        </p:txBody>
      </p:sp>
    </p:spTree>
    <p:extLst>
      <p:ext uri="{BB962C8B-B14F-4D97-AF65-F5344CB8AC3E}">
        <p14:creationId xmlns:p14="http://schemas.microsoft.com/office/powerpoint/2010/main" val="1209658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5" y="535519"/>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4" y="535519"/>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0B70FB-D3AF-4146-80B5-AD7EAF2CA78F}"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7F16D-080B-495E-8BEC-DC93E1AF6F9B}" type="slidenum">
              <a:rPr lang="en-US" smtClean="0"/>
              <a:t>‹#›</a:t>
            </a:fld>
            <a:endParaRPr lang="en-US"/>
          </a:p>
        </p:txBody>
      </p:sp>
    </p:spTree>
    <p:extLst>
      <p:ext uri="{BB962C8B-B14F-4D97-AF65-F5344CB8AC3E}">
        <p14:creationId xmlns:p14="http://schemas.microsoft.com/office/powerpoint/2010/main" val="1600753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0B70FB-D3AF-4146-80B5-AD7EAF2CA78F}"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7F16D-080B-495E-8BEC-DC93E1AF6F9B}" type="slidenum">
              <a:rPr lang="en-US" smtClean="0"/>
              <a:t>‹#›</a:t>
            </a:fld>
            <a:endParaRPr lang="en-US"/>
          </a:p>
        </p:txBody>
      </p:sp>
    </p:spTree>
    <p:extLst>
      <p:ext uri="{BB962C8B-B14F-4D97-AF65-F5344CB8AC3E}">
        <p14:creationId xmlns:p14="http://schemas.microsoft.com/office/powerpoint/2010/main" val="2156974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7"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7" y="6731215"/>
            <a:ext cx="6703695" cy="2200274"/>
          </a:xfrm>
        </p:spPr>
        <p:txBody>
          <a:bodyPr/>
          <a:lstStyle>
            <a:lvl1pPr marL="0" indent="0">
              <a:buNone/>
              <a:defRPr sz="2040">
                <a:solidFill>
                  <a:schemeClr val="tx1"/>
                </a:solidFill>
              </a:defRPr>
            </a:lvl1pPr>
            <a:lvl2pPr marL="388563" indent="0">
              <a:buNone/>
              <a:defRPr sz="1700">
                <a:solidFill>
                  <a:schemeClr val="tx1">
                    <a:tint val="75000"/>
                  </a:schemeClr>
                </a:solidFill>
              </a:defRPr>
            </a:lvl2pPr>
            <a:lvl3pPr marL="777126" indent="0">
              <a:buNone/>
              <a:defRPr sz="1530">
                <a:solidFill>
                  <a:schemeClr val="tx1">
                    <a:tint val="75000"/>
                  </a:schemeClr>
                </a:solidFill>
              </a:defRPr>
            </a:lvl3pPr>
            <a:lvl4pPr marL="1165689" indent="0">
              <a:buNone/>
              <a:defRPr sz="1360">
                <a:solidFill>
                  <a:schemeClr val="tx1">
                    <a:tint val="75000"/>
                  </a:schemeClr>
                </a:solidFill>
              </a:defRPr>
            </a:lvl4pPr>
            <a:lvl5pPr marL="1554252" indent="0">
              <a:buNone/>
              <a:defRPr sz="1360">
                <a:solidFill>
                  <a:schemeClr val="tx1">
                    <a:tint val="75000"/>
                  </a:schemeClr>
                </a:solidFill>
              </a:defRPr>
            </a:lvl5pPr>
            <a:lvl6pPr marL="1942815" indent="0">
              <a:buNone/>
              <a:defRPr sz="1360">
                <a:solidFill>
                  <a:schemeClr val="tx1">
                    <a:tint val="75000"/>
                  </a:schemeClr>
                </a:solidFill>
              </a:defRPr>
            </a:lvl6pPr>
            <a:lvl7pPr marL="2331378" indent="0">
              <a:buNone/>
              <a:defRPr sz="1360">
                <a:solidFill>
                  <a:schemeClr val="tx1">
                    <a:tint val="75000"/>
                  </a:schemeClr>
                </a:solidFill>
              </a:defRPr>
            </a:lvl7pPr>
            <a:lvl8pPr marL="2719941" indent="0">
              <a:buNone/>
              <a:defRPr sz="1360">
                <a:solidFill>
                  <a:schemeClr val="tx1">
                    <a:tint val="75000"/>
                  </a:schemeClr>
                </a:solidFill>
              </a:defRPr>
            </a:lvl8pPr>
            <a:lvl9pPr marL="3108504"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0B70FB-D3AF-4146-80B5-AD7EAF2CA78F}"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7F16D-080B-495E-8BEC-DC93E1AF6F9B}" type="slidenum">
              <a:rPr lang="en-US" smtClean="0"/>
              <a:t>‹#›</a:t>
            </a:fld>
            <a:endParaRPr lang="en-US"/>
          </a:p>
        </p:txBody>
      </p:sp>
    </p:spTree>
    <p:extLst>
      <p:ext uri="{BB962C8B-B14F-4D97-AF65-F5344CB8AC3E}">
        <p14:creationId xmlns:p14="http://schemas.microsoft.com/office/powerpoint/2010/main" val="3116399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0B70FB-D3AF-4146-80B5-AD7EAF2CA78F}" type="datetimeFigureOut">
              <a:rPr lang="en-US" smtClean="0"/>
              <a:t>3/10/2023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77F16D-080B-495E-8BEC-DC93E1AF6F9B}" type="slidenum">
              <a:rPr lang="en-US" smtClean="0"/>
              <a:t>‹#›</a:t>
            </a:fld>
            <a:endParaRPr lang="en-US"/>
          </a:p>
        </p:txBody>
      </p:sp>
    </p:spTree>
    <p:extLst>
      <p:ext uri="{BB962C8B-B14F-4D97-AF65-F5344CB8AC3E}">
        <p14:creationId xmlns:p14="http://schemas.microsoft.com/office/powerpoint/2010/main" val="4078363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6" y="535522"/>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563" indent="0">
              <a:buNone/>
              <a:defRPr sz="1700" b="1"/>
            </a:lvl2pPr>
            <a:lvl3pPr marL="777126" indent="0">
              <a:buNone/>
              <a:defRPr sz="1530" b="1"/>
            </a:lvl3pPr>
            <a:lvl4pPr marL="1165689" indent="0">
              <a:buNone/>
              <a:defRPr sz="1360" b="1"/>
            </a:lvl4pPr>
            <a:lvl5pPr marL="1554252" indent="0">
              <a:buNone/>
              <a:defRPr sz="1360" b="1"/>
            </a:lvl5pPr>
            <a:lvl6pPr marL="1942815" indent="0">
              <a:buNone/>
              <a:defRPr sz="1360" b="1"/>
            </a:lvl6pPr>
            <a:lvl7pPr marL="2331378" indent="0">
              <a:buNone/>
              <a:defRPr sz="1360" b="1"/>
            </a:lvl7pPr>
            <a:lvl8pPr marL="2719941" indent="0">
              <a:buNone/>
              <a:defRPr sz="1360" b="1"/>
            </a:lvl8pPr>
            <a:lvl9pPr marL="3108504"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563" indent="0">
              <a:buNone/>
              <a:defRPr sz="1700" b="1"/>
            </a:lvl2pPr>
            <a:lvl3pPr marL="777126" indent="0">
              <a:buNone/>
              <a:defRPr sz="1530" b="1"/>
            </a:lvl3pPr>
            <a:lvl4pPr marL="1165689" indent="0">
              <a:buNone/>
              <a:defRPr sz="1360" b="1"/>
            </a:lvl4pPr>
            <a:lvl5pPr marL="1554252" indent="0">
              <a:buNone/>
              <a:defRPr sz="1360" b="1"/>
            </a:lvl5pPr>
            <a:lvl6pPr marL="1942815" indent="0">
              <a:buNone/>
              <a:defRPr sz="1360" b="1"/>
            </a:lvl6pPr>
            <a:lvl7pPr marL="2331378" indent="0">
              <a:buNone/>
              <a:defRPr sz="1360" b="1"/>
            </a:lvl7pPr>
            <a:lvl8pPr marL="2719941" indent="0">
              <a:buNone/>
              <a:defRPr sz="1360" b="1"/>
            </a:lvl8pPr>
            <a:lvl9pPr marL="3108504"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0B70FB-D3AF-4146-80B5-AD7EAF2CA78F}" type="datetimeFigureOut">
              <a:rPr lang="en-US" smtClean="0"/>
              <a:t>3/10/2023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77F16D-080B-495E-8BEC-DC93E1AF6F9B}" type="slidenum">
              <a:rPr lang="en-US" smtClean="0"/>
              <a:t>‹#›</a:t>
            </a:fld>
            <a:endParaRPr lang="en-US"/>
          </a:p>
        </p:txBody>
      </p:sp>
    </p:spTree>
    <p:extLst>
      <p:ext uri="{BB962C8B-B14F-4D97-AF65-F5344CB8AC3E}">
        <p14:creationId xmlns:p14="http://schemas.microsoft.com/office/powerpoint/2010/main" val="3500494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0B70FB-D3AF-4146-80B5-AD7EAF2CA78F}" type="datetimeFigureOut">
              <a:rPr lang="en-US" smtClean="0"/>
              <a:t>3/10/2023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77F16D-080B-495E-8BEC-DC93E1AF6F9B}" type="slidenum">
              <a:rPr lang="en-US" smtClean="0"/>
              <a:t>‹#›</a:t>
            </a:fld>
            <a:endParaRPr lang="en-US"/>
          </a:p>
        </p:txBody>
      </p:sp>
    </p:spTree>
    <p:extLst>
      <p:ext uri="{BB962C8B-B14F-4D97-AF65-F5344CB8AC3E}">
        <p14:creationId xmlns:p14="http://schemas.microsoft.com/office/powerpoint/2010/main" val="3821694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0B70FB-D3AF-4146-80B5-AD7EAF2CA78F}" type="datetimeFigureOut">
              <a:rPr lang="en-US" smtClean="0"/>
              <a:t>3/10/2023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77F16D-080B-495E-8BEC-DC93E1AF6F9B}" type="slidenum">
              <a:rPr lang="en-US" smtClean="0"/>
              <a:t>‹#›</a:t>
            </a:fld>
            <a:endParaRPr lang="en-US"/>
          </a:p>
        </p:txBody>
      </p:sp>
    </p:spTree>
    <p:extLst>
      <p:ext uri="{BB962C8B-B14F-4D97-AF65-F5344CB8AC3E}">
        <p14:creationId xmlns:p14="http://schemas.microsoft.com/office/powerpoint/2010/main" val="45211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8"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7"/>
            <a:ext cx="3934778" cy="7147982"/>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8" y="3017520"/>
            <a:ext cx="2506801" cy="5590329"/>
          </a:xfrm>
        </p:spPr>
        <p:txBody>
          <a:bodyPr/>
          <a:lstStyle>
            <a:lvl1pPr marL="0" indent="0">
              <a:buNone/>
              <a:defRPr sz="1360"/>
            </a:lvl1pPr>
            <a:lvl2pPr marL="388563" indent="0">
              <a:buNone/>
              <a:defRPr sz="1190"/>
            </a:lvl2pPr>
            <a:lvl3pPr marL="777126" indent="0">
              <a:buNone/>
              <a:defRPr sz="1020"/>
            </a:lvl3pPr>
            <a:lvl4pPr marL="1165689" indent="0">
              <a:buNone/>
              <a:defRPr sz="850"/>
            </a:lvl4pPr>
            <a:lvl5pPr marL="1554252" indent="0">
              <a:buNone/>
              <a:defRPr sz="850"/>
            </a:lvl5pPr>
            <a:lvl6pPr marL="1942815" indent="0">
              <a:buNone/>
              <a:defRPr sz="850"/>
            </a:lvl6pPr>
            <a:lvl7pPr marL="2331378" indent="0">
              <a:buNone/>
              <a:defRPr sz="850"/>
            </a:lvl7pPr>
            <a:lvl8pPr marL="2719941" indent="0">
              <a:buNone/>
              <a:defRPr sz="850"/>
            </a:lvl8pPr>
            <a:lvl9pPr marL="3108504"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A0B70FB-D3AF-4146-80B5-AD7EAF2CA78F}" type="datetimeFigureOut">
              <a:rPr lang="en-US" smtClean="0"/>
              <a:t>3/10/2023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77F16D-080B-495E-8BEC-DC93E1AF6F9B}" type="slidenum">
              <a:rPr lang="en-US" smtClean="0"/>
              <a:t>‹#›</a:t>
            </a:fld>
            <a:endParaRPr lang="en-US"/>
          </a:p>
        </p:txBody>
      </p:sp>
    </p:spTree>
    <p:extLst>
      <p:ext uri="{BB962C8B-B14F-4D97-AF65-F5344CB8AC3E}">
        <p14:creationId xmlns:p14="http://schemas.microsoft.com/office/powerpoint/2010/main" val="3245480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8"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7"/>
            <a:ext cx="3934778" cy="7147982"/>
          </a:xfrm>
        </p:spPr>
        <p:txBody>
          <a:bodyPr anchor="t"/>
          <a:lstStyle>
            <a:lvl1pPr marL="0" indent="0">
              <a:buNone/>
              <a:defRPr sz="2720"/>
            </a:lvl1pPr>
            <a:lvl2pPr marL="388563" indent="0">
              <a:buNone/>
              <a:defRPr sz="2380"/>
            </a:lvl2pPr>
            <a:lvl3pPr marL="777126" indent="0">
              <a:buNone/>
              <a:defRPr sz="2040"/>
            </a:lvl3pPr>
            <a:lvl4pPr marL="1165689" indent="0">
              <a:buNone/>
              <a:defRPr sz="1700"/>
            </a:lvl4pPr>
            <a:lvl5pPr marL="1554252" indent="0">
              <a:buNone/>
              <a:defRPr sz="1700"/>
            </a:lvl5pPr>
            <a:lvl6pPr marL="1942815" indent="0">
              <a:buNone/>
              <a:defRPr sz="1700"/>
            </a:lvl6pPr>
            <a:lvl7pPr marL="2331378" indent="0">
              <a:buNone/>
              <a:defRPr sz="1700"/>
            </a:lvl7pPr>
            <a:lvl8pPr marL="2719941" indent="0">
              <a:buNone/>
              <a:defRPr sz="1700"/>
            </a:lvl8pPr>
            <a:lvl9pPr marL="3108504"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8" y="3017520"/>
            <a:ext cx="2506801" cy="5590329"/>
          </a:xfrm>
        </p:spPr>
        <p:txBody>
          <a:bodyPr/>
          <a:lstStyle>
            <a:lvl1pPr marL="0" indent="0">
              <a:buNone/>
              <a:defRPr sz="1360"/>
            </a:lvl1pPr>
            <a:lvl2pPr marL="388563" indent="0">
              <a:buNone/>
              <a:defRPr sz="1190"/>
            </a:lvl2pPr>
            <a:lvl3pPr marL="777126" indent="0">
              <a:buNone/>
              <a:defRPr sz="1020"/>
            </a:lvl3pPr>
            <a:lvl4pPr marL="1165689" indent="0">
              <a:buNone/>
              <a:defRPr sz="850"/>
            </a:lvl4pPr>
            <a:lvl5pPr marL="1554252" indent="0">
              <a:buNone/>
              <a:defRPr sz="850"/>
            </a:lvl5pPr>
            <a:lvl6pPr marL="1942815" indent="0">
              <a:buNone/>
              <a:defRPr sz="850"/>
            </a:lvl6pPr>
            <a:lvl7pPr marL="2331378" indent="0">
              <a:buNone/>
              <a:defRPr sz="850"/>
            </a:lvl7pPr>
            <a:lvl8pPr marL="2719941" indent="0">
              <a:buNone/>
              <a:defRPr sz="850"/>
            </a:lvl8pPr>
            <a:lvl9pPr marL="3108504"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A0B70FB-D3AF-4146-80B5-AD7EAF2CA78F}" type="datetimeFigureOut">
              <a:rPr lang="en-US" smtClean="0"/>
              <a:t>3/10/2023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77F16D-080B-495E-8BEC-DC93E1AF6F9B}" type="slidenum">
              <a:rPr lang="en-US" smtClean="0"/>
              <a:t>‹#›</a:t>
            </a:fld>
            <a:endParaRPr lang="en-US"/>
          </a:p>
        </p:txBody>
      </p:sp>
    </p:spTree>
    <p:extLst>
      <p:ext uri="{BB962C8B-B14F-4D97-AF65-F5344CB8AC3E}">
        <p14:creationId xmlns:p14="http://schemas.microsoft.com/office/powerpoint/2010/main" val="798485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22"/>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8"/>
          </a:xfrm>
          <a:prstGeom prst="rect">
            <a:avLst/>
          </a:prstGeom>
        </p:spPr>
        <p:txBody>
          <a:bodyPr vert="horz" lIns="91440" tIns="45720" rIns="91440" bIns="45720" rtlCol="0" anchor="ctr"/>
          <a:lstStyle>
            <a:lvl1pPr algn="l">
              <a:defRPr sz="1020">
                <a:solidFill>
                  <a:schemeClr val="tx1">
                    <a:tint val="75000"/>
                  </a:schemeClr>
                </a:solidFill>
              </a:defRPr>
            </a:lvl1pPr>
          </a:lstStyle>
          <a:p>
            <a:fld id="{2A0B70FB-D3AF-4146-80B5-AD7EAF2CA78F}" type="datetimeFigureOut">
              <a:rPr lang="en-US" smtClean="0"/>
              <a:t>3/10/2023</a:t>
            </a:fld>
            <a:endParaRPr lang="en-US"/>
          </a:p>
        </p:txBody>
      </p:sp>
      <p:sp>
        <p:nvSpPr>
          <p:cNvPr id="5" name="Footer Placeholder 4"/>
          <p:cNvSpPr>
            <a:spLocks noGrp="1"/>
          </p:cNvSpPr>
          <p:nvPr>
            <p:ph type="ftr" sz="quarter" idx="3"/>
          </p:nvPr>
        </p:nvSpPr>
        <p:spPr>
          <a:xfrm>
            <a:off x="2574608" y="9322649"/>
            <a:ext cx="2623185" cy="535518"/>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8"/>
          </a:xfrm>
          <a:prstGeom prst="rect">
            <a:avLst/>
          </a:prstGeom>
        </p:spPr>
        <p:txBody>
          <a:bodyPr vert="horz" lIns="91440" tIns="45720" rIns="91440" bIns="45720" rtlCol="0" anchor="ctr"/>
          <a:lstStyle>
            <a:lvl1pPr algn="r">
              <a:defRPr sz="1020">
                <a:solidFill>
                  <a:schemeClr val="tx1">
                    <a:tint val="75000"/>
                  </a:schemeClr>
                </a:solidFill>
              </a:defRPr>
            </a:lvl1pPr>
          </a:lstStyle>
          <a:p>
            <a:fld id="{4877F16D-080B-495E-8BEC-DC93E1AF6F9B}" type="slidenum">
              <a:rPr lang="en-US" smtClean="0"/>
              <a:t>‹#›</a:t>
            </a:fld>
            <a:endParaRPr lang="en-US"/>
          </a:p>
        </p:txBody>
      </p:sp>
    </p:spTree>
    <p:extLst>
      <p:ext uri="{BB962C8B-B14F-4D97-AF65-F5344CB8AC3E}">
        <p14:creationId xmlns:p14="http://schemas.microsoft.com/office/powerpoint/2010/main" val="16695109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126"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282" indent="-194282" algn="l" defTabSz="777126"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845" indent="-194282" algn="l" defTabSz="777126"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408" indent="-194282" algn="l" defTabSz="777126"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59970" indent="-194282" algn="l" defTabSz="777126"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534" indent="-194282" algn="l" defTabSz="777126"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096" indent="-194282" algn="l" defTabSz="777126"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5658" indent="-194282" algn="l" defTabSz="777126"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223" indent="-194282" algn="l" defTabSz="777126"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2786" indent="-194282" algn="l" defTabSz="777126"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126" rtl="0" eaLnBrk="1" latinLnBrk="0" hangingPunct="1">
        <a:defRPr sz="1530" kern="1200">
          <a:solidFill>
            <a:schemeClr val="tx1"/>
          </a:solidFill>
          <a:latin typeface="+mn-lt"/>
          <a:ea typeface="+mn-ea"/>
          <a:cs typeface="+mn-cs"/>
        </a:defRPr>
      </a:lvl1pPr>
      <a:lvl2pPr marL="388563" algn="l" defTabSz="777126" rtl="0" eaLnBrk="1" latinLnBrk="0" hangingPunct="1">
        <a:defRPr sz="1530" kern="1200">
          <a:solidFill>
            <a:schemeClr val="tx1"/>
          </a:solidFill>
          <a:latin typeface="+mn-lt"/>
          <a:ea typeface="+mn-ea"/>
          <a:cs typeface="+mn-cs"/>
        </a:defRPr>
      </a:lvl2pPr>
      <a:lvl3pPr marL="777126" algn="l" defTabSz="777126" rtl="0" eaLnBrk="1" latinLnBrk="0" hangingPunct="1">
        <a:defRPr sz="1530" kern="1200">
          <a:solidFill>
            <a:schemeClr val="tx1"/>
          </a:solidFill>
          <a:latin typeface="+mn-lt"/>
          <a:ea typeface="+mn-ea"/>
          <a:cs typeface="+mn-cs"/>
        </a:defRPr>
      </a:lvl3pPr>
      <a:lvl4pPr marL="1165689" algn="l" defTabSz="777126" rtl="0" eaLnBrk="1" latinLnBrk="0" hangingPunct="1">
        <a:defRPr sz="1530" kern="1200">
          <a:solidFill>
            <a:schemeClr val="tx1"/>
          </a:solidFill>
          <a:latin typeface="+mn-lt"/>
          <a:ea typeface="+mn-ea"/>
          <a:cs typeface="+mn-cs"/>
        </a:defRPr>
      </a:lvl4pPr>
      <a:lvl5pPr marL="1554252" algn="l" defTabSz="777126" rtl="0" eaLnBrk="1" latinLnBrk="0" hangingPunct="1">
        <a:defRPr sz="1530" kern="1200">
          <a:solidFill>
            <a:schemeClr val="tx1"/>
          </a:solidFill>
          <a:latin typeface="+mn-lt"/>
          <a:ea typeface="+mn-ea"/>
          <a:cs typeface="+mn-cs"/>
        </a:defRPr>
      </a:lvl5pPr>
      <a:lvl6pPr marL="1942815" algn="l" defTabSz="777126" rtl="0" eaLnBrk="1" latinLnBrk="0" hangingPunct="1">
        <a:defRPr sz="1530" kern="1200">
          <a:solidFill>
            <a:schemeClr val="tx1"/>
          </a:solidFill>
          <a:latin typeface="+mn-lt"/>
          <a:ea typeface="+mn-ea"/>
          <a:cs typeface="+mn-cs"/>
        </a:defRPr>
      </a:lvl6pPr>
      <a:lvl7pPr marL="2331378" algn="l" defTabSz="777126" rtl="0" eaLnBrk="1" latinLnBrk="0" hangingPunct="1">
        <a:defRPr sz="1530" kern="1200">
          <a:solidFill>
            <a:schemeClr val="tx1"/>
          </a:solidFill>
          <a:latin typeface="+mn-lt"/>
          <a:ea typeface="+mn-ea"/>
          <a:cs typeface="+mn-cs"/>
        </a:defRPr>
      </a:lvl7pPr>
      <a:lvl8pPr marL="2719941" algn="l" defTabSz="777126" rtl="0" eaLnBrk="1" latinLnBrk="0" hangingPunct="1">
        <a:defRPr sz="1530" kern="1200">
          <a:solidFill>
            <a:schemeClr val="tx1"/>
          </a:solidFill>
          <a:latin typeface="+mn-lt"/>
          <a:ea typeface="+mn-ea"/>
          <a:cs typeface="+mn-cs"/>
        </a:defRPr>
      </a:lvl8pPr>
      <a:lvl9pPr marL="3108504" algn="l" defTabSz="777126"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556514" y="1823283"/>
            <a:ext cx="1447351" cy="7366258"/>
          </a:xfrm>
          <a:prstGeom prst="rect">
            <a:avLst/>
          </a:prstGeom>
          <a:solidFill>
            <a:srgbClr val="DED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a:cxnSpLocks/>
          </p:cNvCxnSpPr>
          <p:nvPr/>
        </p:nvCxnSpPr>
        <p:spPr>
          <a:xfrm flipH="1">
            <a:off x="937465" y="2474613"/>
            <a:ext cx="18037" cy="3940525"/>
          </a:xfrm>
          <a:prstGeom prst="straightConnector1">
            <a:avLst/>
          </a:prstGeom>
          <a:ln>
            <a:solidFill>
              <a:schemeClr val="accent5">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cxnSpLocks/>
          </p:cNvCxnSpPr>
          <p:nvPr/>
        </p:nvCxnSpPr>
        <p:spPr>
          <a:xfrm flipH="1">
            <a:off x="1485713" y="3288964"/>
            <a:ext cx="13425" cy="3895607"/>
          </a:xfrm>
          <a:prstGeom prst="straightConnector1">
            <a:avLst/>
          </a:prstGeom>
          <a:ln>
            <a:solidFill>
              <a:schemeClr val="accent4">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cxnSpLocks/>
          </p:cNvCxnSpPr>
          <p:nvPr/>
        </p:nvCxnSpPr>
        <p:spPr>
          <a:xfrm>
            <a:off x="1208575" y="5236767"/>
            <a:ext cx="0" cy="3288709"/>
          </a:xfrm>
          <a:prstGeom prst="straightConnector1">
            <a:avLst/>
          </a:prstGeom>
          <a:ln>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90556" y="1920615"/>
            <a:ext cx="1495921" cy="553998"/>
          </a:xfrm>
          <a:prstGeom prst="rect">
            <a:avLst/>
          </a:prstGeom>
          <a:noFill/>
        </p:spPr>
        <p:txBody>
          <a:bodyPr wrap="square" rtlCol="0">
            <a:spAutoFit/>
          </a:bodyPr>
          <a:lstStyle/>
          <a:p>
            <a:r>
              <a:rPr lang="en-US" sz="1600" b="1" dirty="0">
                <a:solidFill>
                  <a:schemeClr val="accent5">
                    <a:lumMod val="50000"/>
                  </a:schemeClr>
                </a:solidFill>
              </a:rPr>
              <a:t>LIFE </a:t>
            </a:r>
            <a:r>
              <a:rPr lang="en-US" sz="1200" dirty="0">
                <a:solidFill>
                  <a:schemeClr val="accent5">
                    <a:lumMod val="50000"/>
                  </a:schemeClr>
                </a:solidFill>
              </a:rPr>
              <a:t>Sciences</a:t>
            </a:r>
          </a:p>
          <a:p>
            <a:r>
              <a:rPr lang="en-US" sz="1200" dirty="0">
                <a:solidFill>
                  <a:schemeClr val="accent5">
                    <a:lumMod val="50000"/>
                  </a:schemeClr>
                </a:solidFill>
              </a:rPr>
              <a:t>&amp; </a:t>
            </a:r>
            <a:r>
              <a:rPr lang="en-US" sz="1400" b="1" dirty="0">
                <a:solidFill>
                  <a:schemeClr val="accent5">
                    <a:lumMod val="50000"/>
                  </a:schemeClr>
                </a:solidFill>
              </a:rPr>
              <a:t>BIOCHEMISTRY</a:t>
            </a:r>
            <a:endParaRPr lang="en-US" sz="1200" b="1" dirty="0">
              <a:solidFill>
                <a:schemeClr val="accent5">
                  <a:lumMod val="50000"/>
                </a:schemeClr>
              </a:solidFill>
            </a:endParaRPr>
          </a:p>
        </p:txBody>
      </p:sp>
      <p:sp>
        <p:nvSpPr>
          <p:cNvPr id="18" name="TextBox 17"/>
          <p:cNvSpPr txBox="1"/>
          <p:nvPr/>
        </p:nvSpPr>
        <p:spPr>
          <a:xfrm>
            <a:off x="793044" y="8477875"/>
            <a:ext cx="1495920" cy="769441"/>
          </a:xfrm>
          <a:prstGeom prst="rect">
            <a:avLst/>
          </a:prstGeom>
          <a:noFill/>
        </p:spPr>
        <p:txBody>
          <a:bodyPr wrap="square" rtlCol="0">
            <a:spAutoFit/>
          </a:bodyPr>
          <a:lstStyle/>
          <a:p>
            <a:r>
              <a:rPr lang="en-US" sz="1600" b="1" dirty="0">
                <a:solidFill>
                  <a:srgbClr val="C00000"/>
                </a:solidFill>
              </a:rPr>
              <a:t>KINESIOLOGY &amp; HEALTH </a:t>
            </a:r>
            <a:r>
              <a:rPr lang="en-US" sz="1200" dirty="0">
                <a:solidFill>
                  <a:srgbClr val="C00000"/>
                </a:solidFill>
              </a:rPr>
              <a:t>Studies </a:t>
            </a:r>
          </a:p>
        </p:txBody>
      </p:sp>
      <p:sp>
        <p:nvSpPr>
          <p:cNvPr id="19" name="TextBox 18"/>
          <p:cNvSpPr txBox="1"/>
          <p:nvPr/>
        </p:nvSpPr>
        <p:spPr>
          <a:xfrm>
            <a:off x="1173472" y="2785813"/>
            <a:ext cx="928438" cy="523220"/>
          </a:xfrm>
          <a:prstGeom prst="rect">
            <a:avLst/>
          </a:prstGeom>
          <a:noFill/>
        </p:spPr>
        <p:txBody>
          <a:bodyPr wrap="square" rtlCol="0">
            <a:spAutoFit/>
          </a:bodyPr>
          <a:lstStyle/>
          <a:p>
            <a:r>
              <a:rPr lang="en-US" sz="1600" b="1" dirty="0">
                <a:solidFill>
                  <a:schemeClr val="accent4">
                    <a:lumMod val="75000"/>
                  </a:schemeClr>
                </a:solidFill>
              </a:rPr>
              <a:t>HEALTH </a:t>
            </a:r>
            <a:r>
              <a:rPr lang="en-US" sz="1200" dirty="0">
                <a:solidFill>
                  <a:schemeClr val="accent4">
                    <a:lumMod val="75000"/>
                  </a:schemeClr>
                </a:solidFill>
              </a:rPr>
              <a:t>Sciences</a:t>
            </a:r>
          </a:p>
        </p:txBody>
      </p:sp>
      <p:sp>
        <p:nvSpPr>
          <p:cNvPr id="21" name="TextBox 20"/>
          <p:cNvSpPr txBox="1"/>
          <p:nvPr/>
        </p:nvSpPr>
        <p:spPr>
          <a:xfrm>
            <a:off x="831237" y="1416798"/>
            <a:ext cx="1447352" cy="461665"/>
          </a:xfrm>
          <a:prstGeom prst="rect">
            <a:avLst/>
          </a:prstGeom>
          <a:noFill/>
        </p:spPr>
        <p:txBody>
          <a:bodyPr wrap="square" rtlCol="0">
            <a:spAutoFit/>
          </a:bodyPr>
          <a:lstStyle/>
          <a:p>
            <a:r>
              <a:rPr lang="en-US" sz="2400" b="1" dirty="0">
                <a:solidFill>
                  <a:schemeClr val="bg1">
                    <a:lumMod val="85000"/>
                  </a:schemeClr>
                </a:solidFill>
              </a:rPr>
              <a:t>SCIENCE</a:t>
            </a:r>
          </a:p>
        </p:txBody>
      </p:sp>
      <p:sp>
        <p:nvSpPr>
          <p:cNvPr id="23" name="TextBox 22"/>
          <p:cNvSpPr txBox="1"/>
          <p:nvPr/>
        </p:nvSpPr>
        <p:spPr>
          <a:xfrm>
            <a:off x="816377" y="9376286"/>
            <a:ext cx="1447351" cy="523092"/>
          </a:xfrm>
          <a:prstGeom prst="rect">
            <a:avLst/>
          </a:prstGeom>
          <a:noFill/>
        </p:spPr>
        <p:txBody>
          <a:bodyPr wrap="square" rtlCol="0">
            <a:spAutoFit/>
          </a:bodyPr>
          <a:lstStyle/>
          <a:p>
            <a:r>
              <a:rPr lang="en-US" sz="2799" b="1" dirty="0">
                <a:solidFill>
                  <a:schemeClr val="bg1">
                    <a:lumMod val="85000"/>
                  </a:schemeClr>
                </a:solidFill>
              </a:rPr>
              <a:t>SCIENCE </a:t>
            </a:r>
          </a:p>
        </p:txBody>
      </p:sp>
      <p:sp>
        <p:nvSpPr>
          <p:cNvPr id="24" name="TextBox 23"/>
          <p:cNvSpPr txBox="1"/>
          <p:nvPr/>
        </p:nvSpPr>
        <p:spPr>
          <a:xfrm>
            <a:off x="2056399" y="1563912"/>
            <a:ext cx="4974765" cy="2192908"/>
          </a:xfrm>
          <a:prstGeom prst="rect">
            <a:avLst/>
          </a:prstGeom>
          <a:solidFill>
            <a:schemeClr val="accent5">
              <a:lumMod val="50000"/>
            </a:schemeClr>
          </a:solidFill>
        </p:spPr>
        <p:txBody>
          <a:bodyPr wrap="square" rtlCol="0">
            <a:spAutoFit/>
          </a:bodyPr>
          <a:lstStyle/>
          <a:p>
            <a:pPr marL="182853" indent="-182853">
              <a:buFont typeface="Arial" panose="020B0604020202020204" pitchFamily="34" charset="0"/>
              <a:buChar char="•"/>
            </a:pPr>
            <a:r>
              <a:rPr lang="en-US" sz="1050" dirty="0">
                <a:solidFill>
                  <a:schemeClr val="bg1"/>
                </a:solidFill>
                <a:latin typeface="+mj-lt"/>
              </a:rPr>
              <a:t>True biomedical sciences programs at heart with lab experiences throughout your degree.</a:t>
            </a:r>
          </a:p>
          <a:p>
            <a:pPr marL="182853" indent="-182853">
              <a:buFont typeface="Arial" panose="020B0604020202020204" pitchFamily="34" charset="0"/>
              <a:buChar char="•"/>
            </a:pPr>
            <a:r>
              <a:rPr lang="en-US" sz="1050" dirty="0">
                <a:solidFill>
                  <a:schemeClr val="bg1"/>
                </a:solidFill>
                <a:latin typeface="+mj-lt"/>
              </a:rPr>
              <a:t>Direct entry with a first-year of foundations in the sciences followed by a focused curriculum in either Life Science or Biochemistry in subsequent years. </a:t>
            </a:r>
          </a:p>
          <a:p>
            <a:pPr marL="182853" indent="-182853">
              <a:buFont typeface="Arial" panose="020B0604020202020204" pitchFamily="34" charset="0"/>
              <a:buChar char="•"/>
            </a:pPr>
            <a:r>
              <a:rPr lang="en-US" sz="1050" dirty="0">
                <a:solidFill>
                  <a:schemeClr val="bg1"/>
                </a:solidFill>
                <a:latin typeface="+mj-lt"/>
              </a:rPr>
              <a:t>International opportunities that include the option to begin your first year studies at Bader College in England or to choose from multiple exchange opportunities across the globe in upper-years.</a:t>
            </a:r>
          </a:p>
          <a:p>
            <a:pPr marL="182853" indent="-182853">
              <a:buFont typeface="Arial" panose="020B0604020202020204" pitchFamily="34" charset="0"/>
              <a:buChar char="•"/>
            </a:pPr>
            <a:r>
              <a:rPr lang="en-US" sz="1050" dirty="0">
                <a:solidFill>
                  <a:schemeClr val="bg1"/>
                </a:solidFill>
                <a:latin typeface="+mj-lt"/>
              </a:rPr>
              <a:t>Either a fourth-year capstone project or an independent study, where you can complete your own research in a one-on-one setting.</a:t>
            </a:r>
          </a:p>
          <a:p>
            <a:pPr marL="182853" indent="-182853">
              <a:buFont typeface="Arial" panose="020B0604020202020204" pitchFamily="34" charset="0"/>
              <a:buChar char="•"/>
            </a:pPr>
            <a:r>
              <a:rPr lang="en-US" sz="1050" dirty="0">
                <a:solidFill>
                  <a:schemeClr val="bg1"/>
                </a:solidFill>
                <a:latin typeface="+mj-lt"/>
              </a:rPr>
              <a:t>The ability to add a minor (in many Arts and Science disciplines) to your degree.</a:t>
            </a:r>
          </a:p>
          <a:p>
            <a:pPr marL="182853" indent="-182853">
              <a:buFont typeface="Arial" panose="020B0604020202020204" pitchFamily="34" charset="0"/>
              <a:buChar char="•"/>
            </a:pPr>
            <a:r>
              <a:rPr lang="en-US" sz="1050" dirty="0">
                <a:solidFill>
                  <a:schemeClr val="bg1"/>
                </a:solidFill>
                <a:latin typeface="+mj-lt"/>
              </a:rPr>
              <a:t>With an emphasis on cells and molecules, you can focus your studies in sub-plans that align with your specific interest.</a:t>
            </a:r>
          </a:p>
          <a:p>
            <a:pPr marL="182853" indent="-182853">
              <a:buFont typeface="Arial" panose="020B0604020202020204" pitchFamily="34" charset="0"/>
              <a:buChar char="•"/>
            </a:pPr>
            <a:r>
              <a:rPr lang="en-US" sz="1050" dirty="0">
                <a:solidFill>
                  <a:schemeClr val="bg1"/>
                </a:solidFill>
                <a:latin typeface="+mj-lt"/>
              </a:rPr>
              <a:t>An accelerated opportunity to graduate school.</a:t>
            </a:r>
          </a:p>
        </p:txBody>
      </p:sp>
      <p:sp>
        <p:nvSpPr>
          <p:cNvPr id="25" name="TextBox 24"/>
          <p:cNvSpPr txBox="1"/>
          <p:nvPr/>
        </p:nvSpPr>
        <p:spPr>
          <a:xfrm>
            <a:off x="2056399" y="3698614"/>
            <a:ext cx="4974770" cy="2839239"/>
          </a:xfrm>
          <a:prstGeom prst="rect">
            <a:avLst/>
          </a:prstGeom>
          <a:solidFill>
            <a:schemeClr val="accent4">
              <a:lumMod val="75000"/>
            </a:schemeClr>
          </a:solidFill>
        </p:spPr>
        <p:txBody>
          <a:bodyPr wrap="square" rtlCol="0">
            <a:spAutoFit/>
          </a:bodyPr>
          <a:lstStyle/>
          <a:p>
            <a:pPr marL="182853" indent="-182853">
              <a:buFont typeface="Arial" panose="020B0604020202020204" pitchFamily="34" charset="0"/>
              <a:buChar char="•"/>
            </a:pPr>
            <a:r>
              <a:rPr lang="en-US" sz="1050" dirty="0">
                <a:solidFill>
                  <a:schemeClr val="bg1">
                    <a:lumMod val="95000"/>
                  </a:schemeClr>
                </a:solidFill>
              </a:rPr>
              <a:t>Focuses on the health of humans from multiple viewpoints: from global and population health to molecular biology, and everything in between.</a:t>
            </a:r>
          </a:p>
          <a:p>
            <a:pPr marL="182853" indent="-182853">
              <a:buFont typeface="Arial" panose="020B0604020202020204" pitchFamily="34" charset="0"/>
              <a:buChar char="•"/>
            </a:pPr>
            <a:r>
              <a:rPr lang="en-US" sz="1050" dirty="0">
                <a:solidFill>
                  <a:schemeClr val="bg1">
                    <a:lumMod val="95000"/>
                  </a:schemeClr>
                </a:solidFill>
              </a:rPr>
              <a:t>Bridges the life &amp; physical sciences with the social sciences.</a:t>
            </a:r>
          </a:p>
          <a:p>
            <a:pPr marL="182853" indent="-182853">
              <a:buFont typeface="Arial" panose="020B0604020202020204" pitchFamily="34" charset="0"/>
              <a:buChar char="•"/>
            </a:pPr>
            <a:r>
              <a:rPr lang="en-US" sz="1050" dirty="0">
                <a:solidFill>
                  <a:schemeClr val="bg1">
                    <a:lumMod val="95000"/>
                  </a:schemeClr>
                </a:solidFill>
              </a:rPr>
              <a:t>A direct-entry program, either online or on-campus, enabling you to dive right into the health sciences from day one.</a:t>
            </a:r>
          </a:p>
          <a:p>
            <a:pPr marL="182853" indent="-182853">
              <a:buFont typeface="Arial" panose="020B0604020202020204" pitchFamily="34" charset="0"/>
              <a:buChar char="•"/>
            </a:pPr>
            <a:r>
              <a:rPr lang="en-US" sz="1050" dirty="0">
                <a:solidFill>
                  <a:schemeClr val="bg1">
                    <a:lumMod val="95000"/>
                  </a:schemeClr>
                </a:solidFill>
              </a:rPr>
              <a:t>One or more subjects of interest can be explored in depth, allowing for specific areas of study to appear on your transcript. </a:t>
            </a:r>
          </a:p>
          <a:p>
            <a:pPr marL="182853" indent="-182853">
              <a:buFont typeface="Arial" panose="020B0604020202020204" pitchFamily="34" charset="0"/>
              <a:buChar char="•"/>
            </a:pPr>
            <a:r>
              <a:rPr lang="en-US" sz="1050" dirty="0">
                <a:solidFill>
                  <a:schemeClr val="bg1">
                    <a:lumMod val="95000"/>
                  </a:schemeClr>
                </a:solidFill>
              </a:rPr>
              <a:t>The flipped classroom approach allows for in-depth discussions and inquiry-based learning, with an emphasis on developing skills including collaboration, communication, and advocacy.</a:t>
            </a:r>
          </a:p>
          <a:p>
            <a:pPr marL="182853" indent="-182853">
              <a:buFont typeface="Arial" panose="020B0604020202020204" pitchFamily="34" charset="0"/>
              <a:buChar char="•"/>
            </a:pPr>
            <a:r>
              <a:rPr lang="en-US" sz="1050" dirty="0">
                <a:solidFill>
                  <a:schemeClr val="bg1">
                    <a:lumMod val="95000"/>
                  </a:schemeClr>
                </a:solidFill>
              </a:rPr>
              <a:t>Gain professional work experience by completing a 12-16 month paid internship through QUIP in upper-years.</a:t>
            </a:r>
          </a:p>
          <a:p>
            <a:pPr marL="182853" indent="-182853">
              <a:buFont typeface="Arial" panose="020B0604020202020204" pitchFamily="34" charset="0"/>
              <a:buChar char="•"/>
            </a:pPr>
            <a:r>
              <a:rPr lang="en-US" sz="1050" dirty="0">
                <a:solidFill>
                  <a:schemeClr val="bg1">
                    <a:lumMod val="95000"/>
                  </a:schemeClr>
                </a:solidFill>
              </a:rPr>
              <a:t>Complete a fourth-year capstone project or an independent study, where you can complete your own research project in a one-on-one setting.</a:t>
            </a:r>
          </a:p>
          <a:p>
            <a:pPr marL="182853" indent="-182853">
              <a:buFont typeface="Arial" panose="020B0604020202020204" pitchFamily="34" charset="0"/>
              <a:buChar char="•"/>
            </a:pPr>
            <a:r>
              <a:rPr lang="en-US" sz="1050" dirty="0">
                <a:solidFill>
                  <a:schemeClr val="bg1">
                    <a:lumMod val="95000"/>
                  </a:schemeClr>
                </a:solidFill>
              </a:rPr>
              <a:t>International opportunities include: Spending first year or an upper-year term studying at Bader College in England or choose from multiple exchange opportunities across the globe in upper-years.</a:t>
            </a:r>
          </a:p>
        </p:txBody>
      </p:sp>
      <p:sp>
        <p:nvSpPr>
          <p:cNvPr id="26" name="TextBox 25"/>
          <p:cNvSpPr txBox="1"/>
          <p:nvPr/>
        </p:nvSpPr>
        <p:spPr>
          <a:xfrm>
            <a:off x="2056399" y="6472078"/>
            <a:ext cx="4974770" cy="3000821"/>
          </a:xfrm>
          <a:prstGeom prst="rect">
            <a:avLst/>
          </a:prstGeom>
          <a:solidFill>
            <a:srgbClr val="C00000"/>
          </a:solidFill>
        </p:spPr>
        <p:txBody>
          <a:bodyPr wrap="square" rtlCol="0">
            <a:spAutoFit/>
          </a:bodyPr>
          <a:lstStyle/>
          <a:p>
            <a:pPr marL="182853" indent="-182853">
              <a:buFont typeface="Arial" panose="020B0604020202020204" pitchFamily="34" charset="0"/>
              <a:buChar char="•"/>
            </a:pPr>
            <a:r>
              <a:rPr lang="en-US" sz="1050" dirty="0">
                <a:solidFill>
                  <a:schemeClr val="bg1">
                    <a:lumMod val="95000"/>
                  </a:schemeClr>
                </a:solidFill>
              </a:rPr>
              <a:t>KINESIOLOGY (KIN)- direct 1</a:t>
            </a:r>
            <a:r>
              <a:rPr lang="en-US" sz="1050" baseline="30000" dirty="0">
                <a:solidFill>
                  <a:schemeClr val="bg1">
                    <a:lumMod val="95000"/>
                  </a:schemeClr>
                </a:solidFill>
              </a:rPr>
              <a:t>st</a:t>
            </a:r>
            <a:r>
              <a:rPr lang="en-US" sz="1050" dirty="0">
                <a:solidFill>
                  <a:schemeClr val="bg1">
                    <a:lumMod val="95000"/>
                  </a:schemeClr>
                </a:solidFill>
              </a:rPr>
              <a:t> year entry into Kinesiology offers a science degree with a specialization in Kinesiology.</a:t>
            </a:r>
          </a:p>
          <a:p>
            <a:pPr marL="171450" indent="-171450">
              <a:buFont typeface="Arial" panose="020B0604020202020204" pitchFamily="34" charset="0"/>
              <a:buChar char="•"/>
            </a:pPr>
            <a:r>
              <a:rPr lang="en-US" sz="1050" dirty="0">
                <a:solidFill>
                  <a:schemeClr val="bg1">
                    <a:lumMod val="95000"/>
                  </a:schemeClr>
                </a:solidFill>
              </a:rPr>
              <a:t>Curriculum explores the physiological, biomechanical, psychological, and sociological factors that influence human movement, athletic performance and health. </a:t>
            </a:r>
          </a:p>
          <a:p>
            <a:pPr marL="182853" lvl="0" indent="-182853">
              <a:buFont typeface="Arial" panose="020B0604020202020204" pitchFamily="34" charset="0"/>
              <a:buChar char="•"/>
            </a:pPr>
            <a:r>
              <a:rPr lang="en-US" sz="1050" dirty="0">
                <a:solidFill>
                  <a:schemeClr val="bg1">
                    <a:lumMod val="95000"/>
                  </a:schemeClr>
                </a:solidFill>
              </a:rPr>
              <a:t>Emphasis on experiential learning through exercise science lab courses and Athletic Therapy, Strength &amp; Conditioning mini-streams or the community-based workplace placement.</a:t>
            </a:r>
          </a:p>
          <a:p>
            <a:pPr marL="182853" indent="-182853">
              <a:buFont typeface="Arial" panose="020B0604020202020204" pitchFamily="34" charset="0"/>
              <a:buChar char="•"/>
            </a:pPr>
            <a:r>
              <a:rPr lang="en-US" sz="1050" dirty="0">
                <a:solidFill>
                  <a:schemeClr val="bg1">
                    <a:lumMod val="95000"/>
                  </a:schemeClr>
                </a:solidFill>
              </a:rPr>
              <a:t>HEALTH STUDIES (HLTH)- draws primarily from social science disciplines to  explore </a:t>
            </a:r>
            <a:r>
              <a:rPr lang="en-US" sz="1050" dirty="0" err="1">
                <a:solidFill>
                  <a:schemeClr val="bg1">
                    <a:lumMod val="95000"/>
                  </a:schemeClr>
                </a:solidFill>
              </a:rPr>
              <a:t>behavioural</a:t>
            </a:r>
            <a:r>
              <a:rPr lang="en-US" sz="1050" dirty="0">
                <a:solidFill>
                  <a:schemeClr val="bg1">
                    <a:lumMod val="95000"/>
                  </a:schemeClr>
                </a:solidFill>
              </a:rPr>
              <a:t> approaches to health promotion and critical perspectives on health and society. Arts and Science students apply during Plan Selection after taking  HLTH 101, Social Determinants of Health.  There are Major, Joint </a:t>
            </a:r>
            <a:r>
              <a:rPr lang="en-US" sz="1050" dirty="0" err="1">
                <a:solidFill>
                  <a:schemeClr val="bg1">
                    <a:lumMod val="95000"/>
                  </a:schemeClr>
                </a:solidFill>
              </a:rPr>
              <a:t>Honours</a:t>
            </a:r>
            <a:r>
              <a:rPr lang="en-US" sz="1050" dirty="0">
                <a:solidFill>
                  <a:schemeClr val="bg1">
                    <a:lumMod val="95000"/>
                  </a:schemeClr>
                </a:solidFill>
              </a:rPr>
              <a:t> and Minor plan options.</a:t>
            </a:r>
          </a:p>
          <a:p>
            <a:pPr marL="182853" indent="-182853">
              <a:buFont typeface="Arial" panose="020B0604020202020204" pitchFamily="34" charset="0"/>
              <a:buChar char="•"/>
            </a:pPr>
            <a:r>
              <a:rPr lang="en-US" sz="1050" dirty="0">
                <a:solidFill>
                  <a:schemeClr val="bg1">
                    <a:lumMod val="95000"/>
                  </a:schemeClr>
                </a:solidFill>
              </a:rPr>
              <a:t>Emphasis on experiential learning through community-based workplace placement.</a:t>
            </a:r>
          </a:p>
          <a:p>
            <a:pPr marL="182853" indent="-182853">
              <a:buFont typeface="Arial" panose="020B0604020202020204" pitchFamily="34" charset="0"/>
              <a:buChar char="•"/>
            </a:pPr>
            <a:r>
              <a:rPr lang="en-US" sz="1050" dirty="0">
                <a:solidFill>
                  <a:schemeClr val="bg1">
                    <a:lumMod val="95000"/>
                  </a:schemeClr>
                </a:solidFill>
              </a:rPr>
              <a:t>KIN &amp; HLTH opportunities also include a Research Mini Stream that includes a lab practicum and an </a:t>
            </a:r>
            <a:r>
              <a:rPr lang="en-US" sz="1050" dirty="0" err="1">
                <a:solidFill>
                  <a:schemeClr val="bg1">
                    <a:lumMod val="95000"/>
                  </a:schemeClr>
                </a:solidFill>
              </a:rPr>
              <a:t>honours</a:t>
            </a:r>
            <a:r>
              <a:rPr lang="en-US" sz="1050" dirty="0">
                <a:solidFill>
                  <a:schemeClr val="bg1">
                    <a:lumMod val="95000"/>
                  </a:schemeClr>
                </a:solidFill>
              </a:rPr>
              <a:t> thesis; a certificate in Disability and Physical Activity; option to participate in a paid internship through QUIP; and international experience through courses on global health and disability at Bader College in England and multiple exchange opportunities across the globe.</a:t>
            </a:r>
          </a:p>
        </p:txBody>
      </p:sp>
      <p:sp>
        <p:nvSpPr>
          <p:cNvPr id="31" name="TextBox 30"/>
          <p:cNvSpPr txBox="1"/>
          <p:nvPr/>
        </p:nvSpPr>
        <p:spPr>
          <a:xfrm rot="16200000">
            <a:off x="6286137" y="2407873"/>
            <a:ext cx="2031324" cy="646331"/>
          </a:xfrm>
          <a:prstGeom prst="rect">
            <a:avLst/>
          </a:prstGeom>
          <a:noFill/>
        </p:spPr>
        <p:txBody>
          <a:bodyPr wrap="square" rtlCol="0">
            <a:spAutoFit/>
          </a:bodyPr>
          <a:lstStyle/>
          <a:p>
            <a:pPr algn="ctr"/>
            <a:r>
              <a:rPr lang="en-US" dirty="0">
                <a:solidFill>
                  <a:schemeClr val="accent5">
                    <a:lumMod val="50000"/>
                  </a:schemeClr>
                </a:solidFill>
              </a:rPr>
              <a:t>LIFE SCIENCES &amp; BIOCHEMISTRY</a:t>
            </a:r>
          </a:p>
        </p:txBody>
      </p:sp>
      <p:sp>
        <p:nvSpPr>
          <p:cNvPr id="32" name="TextBox 31"/>
          <p:cNvSpPr txBox="1"/>
          <p:nvPr/>
        </p:nvSpPr>
        <p:spPr>
          <a:xfrm rot="16200000">
            <a:off x="6228428" y="4821599"/>
            <a:ext cx="1869743" cy="369332"/>
          </a:xfrm>
          <a:prstGeom prst="rect">
            <a:avLst/>
          </a:prstGeom>
          <a:noFill/>
        </p:spPr>
        <p:txBody>
          <a:bodyPr wrap="square" rtlCol="0">
            <a:spAutoFit/>
          </a:bodyPr>
          <a:lstStyle/>
          <a:p>
            <a:r>
              <a:rPr lang="en-US" dirty="0">
                <a:solidFill>
                  <a:schemeClr val="accent4">
                    <a:lumMod val="75000"/>
                  </a:schemeClr>
                </a:solidFill>
              </a:rPr>
              <a:t>HEALTH SCIENCES</a:t>
            </a:r>
          </a:p>
        </p:txBody>
      </p:sp>
      <p:sp>
        <p:nvSpPr>
          <p:cNvPr id="33" name="TextBox 32"/>
          <p:cNvSpPr txBox="1"/>
          <p:nvPr/>
        </p:nvSpPr>
        <p:spPr>
          <a:xfrm rot="16200000">
            <a:off x="6108796" y="7256284"/>
            <a:ext cx="2345735" cy="646331"/>
          </a:xfrm>
          <a:prstGeom prst="rect">
            <a:avLst/>
          </a:prstGeom>
          <a:noFill/>
        </p:spPr>
        <p:txBody>
          <a:bodyPr wrap="square" rtlCol="0">
            <a:spAutoFit/>
          </a:bodyPr>
          <a:lstStyle/>
          <a:p>
            <a:pPr algn="ctr"/>
            <a:r>
              <a:rPr lang="en-US" dirty="0">
                <a:solidFill>
                  <a:srgbClr val="C00000"/>
                </a:solidFill>
              </a:rPr>
              <a:t>KINESIOLOGY &amp; HEALTH STUDIES </a:t>
            </a:r>
          </a:p>
        </p:txBody>
      </p:sp>
      <p:pic>
        <p:nvPicPr>
          <p:cNvPr id="34" name="Picture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84915" y="48174"/>
            <a:ext cx="1981869" cy="1507046"/>
          </a:xfrm>
          <a:prstGeom prst="rect">
            <a:avLst/>
          </a:prstGeom>
        </p:spPr>
      </p:pic>
      <p:sp>
        <p:nvSpPr>
          <p:cNvPr id="35" name="TextBox 34"/>
          <p:cNvSpPr txBox="1"/>
          <p:nvPr/>
        </p:nvSpPr>
        <p:spPr>
          <a:xfrm>
            <a:off x="390510" y="725994"/>
            <a:ext cx="4322030" cy="461665"/>
          </a:xfrm>
          <a:prstGeom prst="rect">
            <a:avLst/>
          </a:prstGeom>
          <a:noFill/>
        </p:spPr>
        <p:txBody>
          <a:bodyPr wrap="square" rtlCol="0">
            <a:spAutoFit/>
          </a:bodyPr>
          <a:lstStyle/>
          <a:p>
            <a:r>
              <a:rPr lang="en-US" sz="2400" dirty="0">
                <a:solidFill>
                  <a:schemeClr val="tx1">
                    <a:lumMod val="65000"/>
                    <a:lumOff val="35000"/>
                  </a:schemeClr>
                </a:solidFill>
                <a:latin typeface="+mj-lt"/>
              </a:rPr>
              <a:t>Programs (</a:t>
            </a:r>
            <a:r>
              <a:rPr lang="en-US" sz="2400" dirty="0" err="1">
                <a:solidFill>
                  <a:schemeClr val="tx1">
                    <a:lumMod val="65000"/>
                    <a:lumOff val="35000"/>
                  </a:schemeClr>
                </a:solidFill>
                <a:latin typeface="+mj-lt"/>
              </a:rPr>
              <a:t>Honours</a:t>
            </a:r>
            <a:r>
              <a:rPr lang="en-US" sz="2400" dirty="0">
                <a:solidFill>
                  <a:schemeClr val="tx1">
                    <a:lumMod val="65000"/>
                    <a:lumOff val="35000"/>
                  </a:schemeClr>
                </a:solidFill>
                <a:latin typeface="+mj-lt"/>
              </a:rPr>
              <a:t>) at Queen’s</a:t>
            </a:r>
          </a:p>
        </p:txBody>
      </p:sp>
      <p:sp>
        <p:nvSpPr>
          <p:cNvPr id="36" name="TextBox 35"/>
          <p:cNvSpPr txBox="1"/>
          <p:nvPr/>
        </p:nvSpPr>
        <p:spPr>
          <a:xfrm>
            <a:off x="390510" y="269942"/>
            <a:ext cx="4626658" cy="584775"/>
          </a:xfrm>
          <a:prstGeom prst="rect">
            <a:avLst/>
          </a:prstGeom>
          <a:noFill/>
        </p:spPr>
        <p:txBody>
          <a:bodyPr wrap="square" rtlCol="0">
            <a:spAutoFit/>
          </a:bodyPr>
          <a:lstStyle/>
          <a:p>
            <a:r>
              <a:rPr lang="en-US" sz="3200" dirty="0">
                <a:solidFill>
                  <a:schemeClr val="tx1">
                    <a:lumMod val="65000"/>
                    <a:lumOff val="35000"/>
                  </a:schemeClr>
                </a:solidFill>
              </a:rPr>
              <a:t>HUMAN HEALTH</a:t>
            </a:r>
          </a:p>
        </p:txBody>
      </p:sp>
      <p:sp>
        <p:nvSpPr>
          <p:cNvPr id="27" name="TextBox 26"/>
          <p:cNvSpPr txBox="1"/>
          <p:nvPr/>
        </p:nvSpPr>
        <p:spPr>
          <a:xfrm>
            <a:off x="818530" y="1192074"/>
            <a:ext cx="1823271" cy="461665"/>
          </a:xfrm>
          <a:prstGeom prst="rect">
            <a:avLst/>
          </a:prstGeom>
          <a:noFill/>
        </p:spPr>
        <p:txBody>
          <a:bodyPr wrap="square" rtlCol="0">
            <a:spAutoFit/>
          </a:bodyPr>
          <a:lstStyle/>
          <a:p>
            <a:r>
              <a:rPr lang="en-US" sz="2400" b="1" dirty="0">
                <a:solidFill>
                  <a:schemeClr val="bg1">
                    <a:lumMod val="85000"/>
                  </a:schemeClr>
                </a:solidFill>
              </a:rPr>
              <a:t>BIOMEDICAL</a:t>
            </a:r>
            <a:endParaRPr lang="en-US" sz="2000" b="1" dirty="0">
              <a:solidFill>
                <a:schemeClr val="bg1">
                  <a:lumMod val="85000"/>
                </a:schemeClr>
              </a:solidFill>
            </a:endParaRPr>
          </a:p>
        </p:txBody>
      </p:sp>
      <p:grpSp>
        <p:nvGrpSpPr>
          <p:cNvPr id="11" name="Group 10"/>
          <p:cNvGrpSpPr/>
          <p:nvPr/>
        </p:nvGrpSpPr>
        <p:grpSpPr>
          <a:xfrm>
            <a:off x="369892" y="9075011"/>
            <a:ext cx="519271" cy="518937"/>
            <a:chOff x="303726" y="9060876"/>
            <a:chExt cx="519271" cy="518937"/>
          </a:xfrm>
        </p:grpSpPr>
        <p:sp>
          <p:nvSpPr>
            <p:cNvPr id="10" name="Oval 9"/>
            <p:cNvSpPr/>
            <p:nvPr/>
          </p:nvSpPr>
          <p:spPr>
            <a:xfrm>
              <a:off x="303726" y="9060877"/>
              <a:ext cx="519271" cy="5189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3726" y="9060876"/>
              <a:ext cx="518936" cy="518936"/>
            </a:xfrm>
            <a:prstGeom prst="ellipse">
              <a:avLst/>
            </a:prstGeom>
            <a:ln w="12700">
              <a:solidFill>
                <a:schemeClr val="bg1">
                  <a:lumMod val="50000"/>
                </a:schemeClr>
              </a:solidFill>
            </a:ln>
          </p:spPr>
        </p:pic>
      </p:grpSp>
      <p:grpSp>
        <p:nvGrpSpPr>
          <p:cNvPr id="9" name="Group 8"/>
          <p:cNvGrpSpPr/>
          <p:nvPr/>
        </p:nvGrpSpPr>
        <p:grpSpPr>
          <a:xfrm>
            <a:off x="364019" y="1361617"/>
            <a:ext cx="525144" cy="513208"/>
            <a:chOff x="356224" y="1532827"/>
            <a:chExt cx="525144" cy="513208"/>
          </a:xfrm>
        </p:grpSpPr>
        <p:sp>
          <p:nvSpPr>
            <p:cNvPr id="7" name="Oval 6"/>
            <p:cNvSpPr/>
            <p:nvPr/>
          </p:nvSpPr>
          <p:spPr>
            <a:xfrm>
              <a:off x="356224" y="1532827"/>
              <a:ext cx="525144" cy="513208"/>
            </a:xfrm>
            <a:prstGeom prst="ellipse">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1217" y="1584715"/>
              <a:ext cx="415159" cy="415159"/>
            </a:xfrm>
            <a:prstGeom prst="rect">
              <a:avLst/>
            </a:prstGeom>
          </p:spPr>
        </p:pic>
      </p:grpSp>
      <p:sp>
        <p:nvSpPr>
          <p:cNvPr id="37" name="TextBox 36"/>
          <p:cNvSpPr txBox="1"/>
          <p:nvPr/>
        </p:nvSpPr>
        <p:spPr>
          <a:xfrm>
            <a:off x="3025933" y="9539517"/>
            <a:ext cx="4322030" cy="461665"/>
          </a:xfrm>
          <a:prstGeom prst="rect">
            <a:avLst/>
          </a:prstGeom>
          <a:noFill/>
        </p:spPr>
        <p:txBody>
          <a:bodyPr wrap="square" rtlCol="0">
            <a:spAutoFit/>
          </a:bodyPr>
          <a:lstStyle/>
          <a:p>
            <a:pPr algn="r"/>
            <a:r>
              <a:rPr lang="en-US" sz="2400" dirty="0">
                <a:solidFill>
                  <a:schemeClr val="tx1">
                    <a:lumMod val="65000"/>
                    <a:lumOff val="35000"/>
                  </a:schemeClr>
                </a:solidFill>
                <a:latin typeface="+mj-lt"/>
              </a:rPr>
              <a:t>From Cells to Society.</a:t>
            </a:r>
          </a:p>
        </p:txBody>
      </p:sp>
    </p:spTree>
    <p:extLst>
      <p:ext uri="{BB962C8B-B14F-4D97-AF65-F5344CB8AC3E}">
        <p14:creationId xmlns:p14="http://schemas.microsoft.com/office/powerpoint/2010/main" val="16925867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7157</TotalTime>
  <Words>538</Words>
  <Application>Microsoft Office PowerPoint</Application>
  <PresentationFormat>Custom</PresentationFormat>
  <Paragraphs>34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Lindsey Fair</dc:creator>
  <cp:lastModifiedBy>Vanessa McCourt</cp:lastModifiedBy>
  <cp:revision>80</cp:revision>
  <cp:lastPrinted>2018-05-29T12:39:10Z</cp:lastPrinted>
  <dcterms:created xsi:type="dcterms:W3CDTF">2018-05-04T17:18:55Z</dcterms:created>
  <dcterms:modified xsi:type="dcterms:W3CDTF">2023-03-10T14:10:32Z</dcterms:modified>
</cp:coreProperties>
</file>